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0" r:id="rId1"/>
  </p:sldMasterIdLst>
  <p:notesMasterIdLst>
    <p:notesMasterId r:id="rId55"/>
  </p:notesMasterIdLst>
  <p:handoutMasterIdLst>
    <p:handoutMasterId r:id="rId56"/>
  </p:handoutMasterIdLst>
  <p:sldIdLst>
    <p:sldId id="256" r:id="rId2"/>
    <p:sldId id="440" r:id="rId3"/>
    <p:sldId id="436" r:id="rId4"/>
    <p:sldId id="428" r:id="rId5"/>
    <p:sldId id="332" r:id="rId6"/>
    <p:sldId id="272" r:id="rId7"/>
    <p:sldId id="432" r:id="rId8"/>
    <p:sldId id="431" r:id="rId9"/>
    <p:sldId id="263" r:id="rId10"/>
    <p:sldId id="445" r:id="rId11"/>
    <p:sldId id="299" r:id="rId12"/>
    <p:sldId id="442" r:id="rId13"/>
    <p:sldId id="456" r:id="rId14"/>
    <p:sldId id="352" r:id="rId15"/>
    <p:sldId id="351" r:id="rId16"/>
    <p:sldId id="265" r:id="rId17"/>
    <p:sldId id="262" r:id="rId18"/>
    <p:sldId id="260" r:id="rId19"/>
    <p:sldId id="280" r:id="rId20"/>
    <p:sldId id="439" r:id="rId21"/>
    <p:sldId id="301" r:id="rId22"/>
    <p:sldId id="459" r:id="rId23"/>
    <p:sldId id="391" r:id="rId24"/>
    <p:sldId id="460" r:id="rId25"/>
    <p:sldId id="374" r:id="rId26"/>
    <p:sldId id="373" r:id="rId27"/>
    <p:sldId id="375" r:id="rId28"/>
    <p:sldId id="471" r:id="rId29"/>
    <p:sldId id="451" r:id="rId30"/>
    <p:sldId id="474" r:id="rId31"/>
    <p:sldId id="381" r:id="rId32"/>
    <p:sldId id="372" r:id="rId33"/>
    <p:sldId id="472" r:id="rId34"/>
    <p:sldId id="450" r:id="rId35"/>
    <p:sldId id="360" r:id="rId36"/>
    <p:sldId id="468" r:id="rId37"/>
    <p:sldId id="469" r:id="rId38"/>
    <p:sldId id="470" r:id="rId39"/>
    <p:sldId id="463" r:id="rId40"/>
    <p:sldId id="394" r:id="rId41"/>
    <p:sldId id="444" r:id="rId42"/>
    <p:sldId id="389" r:id="rId43"/>
    <p:sldId id="475" r:id="rId44"/>
    <p:sldId id="476" r:id="rId45"/>
    <p:sldId id="477" r:id="rId46"/>
    <p:sldId id="478" r:id="rId47"/>
    <p:sldId id="479" r:id="rId48"/>
    <p:sldId id="480" r:id="rId49"/>
    <p:sldId id="481" r:id="rId50"/>
    <p:sldId id="462" r:id="rId51"/>
    <p:sldId id="473" r:id="rId52"/>
    <p:sldId id="457" r:id="rId53"/>
    <p:sldId id="275" r:id="rId54"/>
  </p:sldIdLst>
  <p:sldSz cx="12192000" cy="6858000"/>
  <p:notesSz cx="9296400" cy="7010400"/>
  <p:defaultTextStyle>
    <a:defPPr>
      <a:defRPr lang="en-US"/>
    </a:defPPr>
    <a:lvl1pPr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2pPr>
    <a:lvl3pPr marL="9144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3pPr>
    <a:lvl4pPr marL="13716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4pPr>
    <a:lvl5pPr marL="18288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5pPr>
    <a:lvl6pPr marL="2286000" algn="l" defTabSz="914400" rtl="0" eaLnBrk="1" latinLnBrk="0" hangingPunct="1">
      <a:defRPr kern="1200">
        <a:solidFill>
          <a:schemeClr val="tx1"/>
        </a:solidFill>
        <a:latin typeface="Georgia" panose="02040502050405020303" pitchFamily="18" charset="0"/>
        <a:ea typeface="+mn-ea"/>
        <a:cs typeface="+mn-cs"/>
      </a:defRPr>
    </a:lvl6pPr>
    <a:lvl7pPr marL="2743200" algn="l" defTabSz="914400" rtl="0" eaLnBrk="1" latinLnBrk="0" hangingPunct="1">
      <a:defRPr kern="1200">
        <a:solidFill>
          <a:schemeClr val="tx1"/>
        </a:solidFill>
        <a:latin typeface="Georgia" panose="02040502050405020303" pitchFamily="18" charset="0"/>
        <a:ea typeface="+mn-ea"/>
        <a:cs typeface="+mn-cs"/>
      </a:defRPr>
    </a:lvl7pPr>
    <a:lvl8pPr marL="3200400" algn="l" defTabSz="914400" rtl="0" eaLnBrk="1" latinLnBrk="0" hangingPunct="1">
      <a:defRPr kern="1200">
        <a:solidFill>
          <a:schemeClr val="tx1"/>
        </a:solidFill>
        <a:latin typeface="Georgia" panose="02040502050405020303" pitchFamily="18" charset="0"/>
        <a:ea typeface="+mn-ea"/>
        <a:cs typeface="+mn-cs"/>
      </a:defRPr>
    </a:lvl8pPr>
    <a:lvl9pPr marL="3657600" algn="l" defTabSz="914400" rtl="0" eaLnBrk="1" latinLnBrk="0" hangingPunct="1">
      <a:defRPr kern="1200">
        <a:solidFill>
          <a:schemeClr val="tx1"/>
        </a:solidFill>
        <a:latin typeface="Georgia" panose="02040502050405020303" pitchFamily="18" charset="0"/>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6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enattoor, Anju" initials="M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37FF"/>
    <a:srgbClr val="009193"/>
    <a:srgbClr val="FF8AD8"/>
    <a:srgbClr val="D883FF"/>
    <a:srgbClr val="FF40FF"/>
    <a:srgbClr val="FF85FF"/>
    <a:srgbClr val="C0D64A"/>
    <a:srgbClr val="008F00"/>
    <a:srgbClr val="FF9300"/>
    <a:srgbClr val="00F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0" autoAdjust="0"/>
    <p:restoredTop sz="96327" autoAdjust="0"/>
  </p:normalViewPr>
  <p:slideViewPr>
    <p:cSldViewPr snapToObjects="1" showGuides="1">
      <p:cViewPr varScale="1">
        <p:scale>
          <a:sx n="122" d="100"/>
          <a:sy n="122" d="100"/>
        </p:scale>
        <p:origin x="224" y="304"/>
      </p:cViewPr>
      <p:guideLst>
        <p:guide orient="horz" pos="1920"/>
        <p:guide pos="624"/>
      </p:guideLst>
    </p:cSldViewPr>
  </p:slideViewPr>
  <p:outlineViewPr>
    <p:cViewPr>
      <p:scale>
        <a:sx n="33" d="100"/>
        <a:sy n="33" d="100"/>
      </p:scale>
      <p:origin x="0" y="-45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08" d="100"/>
          <a:sy n="108" d="100"/>
        </p:scale>
        <p:origin x="1833"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7ECD89-6E20-46AE-9126-502B3E017CAD}"/>
              </a:ext>
            </a:extLst>
          </p:cNvPr>
          <p:cNvSpPr>
            <a:spLocks noGrp="1"/>
          </p:cNvSpPr>
          <p:nvPr>
            <p:ph type="hdr" sz="quarter"/>
          </p:nvPr>
        </p:nvSpPr>
        <p:spPr>
          <a:xfrm>
            <a:off x="0" y="2"/>
            <a:ext cx="4028440" cy="351737"/>
          </a:xfrm>
          <a:prstGeom prst="rect">
            <a:avLst/>
          </a:prstGeom>
        </p:spPr>
        <p:txBody>
          <a:bodyPr vert="horz" lIns="93174" tIns="46586" rIns="93174" bIns="46586" rtlCol="0"/>
          <a:lstStyle>
            <a:lvl1pPr algn="l">
              <a:defRPr sz="1200">
                <a:latin typeface="Georgia" charset="0"/>
              </a:defRPr>
            </a:lvl1pPr>
          </a:lstStyle>
          <a:p>
            <a:pPr>
              <a:defRPr/>
            </a:pPr>
            <a:endParaRPr lang="en-US" dirty="0">
              <a:latin typeface="Microsoft Sans Serif" panose="020B0604020202020204" pitchFamily="34" charset="0"/>
            </a:endParaRPr>
          </a:p>
        </p:txBody>
      </p:sp>
      <p:sp>
        <p:nvSpPr>
          <p:cNvPr id="3" name="Date Placeholder 2">
            <a:extLst>
              <a:ext uri="{FF2B5EF4-FFF2-40B4-BE49-F238E27FC236}">
                <a16:creationId xmlns:a16="http://schemas.microsoft.com/office/drawing/2014/main" id="{FC94E869-0EDA-405A-A7D9-92382A74B13B}"/>
              </a:ext>
            </a:extLst>
          </p:cNvPr>
          <p:cNvSpPr>
            <a:spLocks noGrp="1"/>
          </p:cNvSpPr>
          <p:nvPr>
            <p:ph type="dt" sz="quarter" idx="1"/>
          </p:nvPr>
        </p:nvSpPr>
        <p:spPr>
          <a:xfrm>
            <a:off x="5265809" y="2"/>
            <a:ext cx="4028440" cy="351737"/>
          </a:xfrm>
          <a:prstGeom prst="rect">
            <a:avLst/>
          </a:prstGeom>
        </p:spPr>
        <p:txBody>
          <a:bodyPr vert="horz" lIns="93174" tIns="46586" rIns="93174" bIns="46586" rtlCol="0"/>
          <a:lstStyle>
            <a:lvl1pPr algn="r">
              <a:defRPr sz="1200">
                <a:latin typeface="Georgia" charset="0"/>
              </a:defRPr>
            </a:lvl1pPr>
          </a:lstStyle>
          <a:p>
            <a:pPr>
              <a:defRPr/>
            </a:pPr>
            <a:fld id="{E9ADAC2C-45C6-B44F-B589-619C21E27118}" type="datetimeFigureOut">
              <a:rPr lang="en-US">
                <a:latin typeface="Microsoft Sans Serif" panose="020B0604020202020204" pitchFamily="34" charset="0"/>
              </a:rPr>
              <a:pPr>
                <a:defRPr/>
              </a:pPr>
              <a:t>9/9/24</a:t>
            </a:fld>
            <a:endParaRPr lang="en-US" dirty="0">
              <a:latin typeface="Microsoft Sans Serif" panose="020B0604020202020204" pitchFamily="34" charset="0"/>
            </a:endParaRPr>
          </a:p>
        </p:txBody>
      </p:sp>
      <p:sp>
        <p:nvSpPr>
          <p:cNvPr id="4" name="Footer Placeholder 3">
            <a:extLst>
              <a:ext uri="{FF2B5EF4-FFF2-40B4-BE49-F238E27FC236}">
                <a16:creationId xmlns:a16="http://schemas.microsoft.com/office/drawing/2014/main" id="{3F825ED6-0A32-448F-AA08-448AC7575CDC}"/>
              </a:ext>
            </a:extLst>
          </p:cNvPr>
          <p:cNvSpPr>
            <a:spLocks noGrp="1"/>
          </p:cNvSpPr>
          <p:nvPr>
            <p:ph type="ftr" sz="quarter" idx="2"/>
          </p:nvPr>
        </p:nvSpPr>
        <p:spPr>
          <a:xfrm>
            <a:off x="0" y="6658664"/>
            <a:ext cx="4028440" cy="351736"/>
          </a:xfrm>
          <a:prstGeom prst="rect">
            <a:avLst/>
          </a:prstGeom>
        </p:spPr>
        <p:txBody>
          <a:bodyPr vert="horz" lIns="93174" tIns="46586" rIns="93174" bIns="46586" rtlCol="0" anchor="b"/>
          <a:lstStyle>
            <a:lvl1pPr algn="l">
              <a:defRPr sz="1200">
                <a:latin typeface="Georgia" charset="0"/>
              </a:defRPr>
            </a:lvl1pPr>
          </a:lstStyle>
          <a:p>
            <a:pPr>
              <a:defRPr/>
            </a:pPr>
            <a:endParaRPr lang="en-US" dirty="0">
              <a:latin typeface="Microsoft Sans Serif" panose="020B0604020202020204" pitchFamily="34" charset="0"/>
            </a:endParaRPr>
          </a:p>
        </p:txBody>
      </p:sp>
      <p:sp>
        <p:nvSpPr>
          <p:cNvPr id="5" name="Slide Number Placeholder 4">
            <a:extLst>
              <a:ext uri="{FF2B5EF4-FFF2-40B4-BE49-F238E27FC236}">
                <a16:creationId xmlns:a16="http://schemas.microsoft.com/office/drawing/2014/main" id="{AC86E6DB-0B8B-4BBC-AD9C-0B53FCAAEB15}"/>
              </a:ext>
            </a:extLst>
          </p:cNvPr>
          <p:cNvSpPr>
            <a:spLocks noGrp="1"/>
          </p:cNvSpPr>
          <p:nvPr>
            <p:ph type="sldNum" sz="quarter" idx="3"/>
          </p:nvPr>
        </p:nvSpPr>
        <p:spPr>
          <a:xfrm>
            <a:off x="5265809" y="6658664"/>
            <a:ext cx="4028440" cy="351736"/>
          </a:xfrm>
          <a:prstGeom prst="rect">
            <a:avLst/>
          </a:prstGeom>
        </p:spPr>
        <p:txBody>
          <a:bodyPr vert="horz" lIns="93174" tIns="46586" rIns="93174" bIns="46586" rtlCol="0" anchor="b"/>
          <a:lstStyle>
            <a:lvl1pPr algn="r">
              <a:defRPr sz="1200">
                <a:latin typeface="Georgia" charset="0"/>
              </a:defRPr>
            </a:lvl1pPr>
          </a:lstStyle>
          <a:p>
            <a:pPr>
              <a:defRPr/>
            </a:pPr>
            <a:fld id="{5383DF5D-FA39-A949-850F-48BE7279BF40}" type="slidenum">
              <a:rPr lang="en-US">
                <a:latin typeface="Microsoft Sans Serif" panose="020B0604020202020204" pitchFamily="34" charset="0"/>
              </a:rPr>
              <a:pPr>
                <a:defRPr/>
              </a:pPr>
              <a:t>‹#›</a:t>
            </a:fld>
            <a:endParaRPr lang="en-US" dirty="0">
              <a:latin typeface="Microsoft Sans Serif"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E16D5F-FE40-4A50-B7E9-DD127F1D3511}"/>
              </a:ext>
            </a:extLst>
          </p:cNvPr>
          <p:cNvSpPr>
            <a:spLocks noGrp="1"/>
          </p:cNvSpPr>
          <p:nvPr>
            <p:ph type="hdr" sz="quarter"/>
          </p:nvPr>
        </p:nvSpPr>
        <p:spPr>
          <a:xfrm>
            <a:off x="0" y="2"/>
            <a:ext cx="4028440" cy="351737"/>
          </a:xfrm>
          <a:prstGeom prst="rect">
            <a:avLst/>
          </a:prstGeom>
        </p:spPr>
        <p:txBody>
          <a:bodyPr vert="horz" lIns="93174" tIns="46586" rIns="93174" bIns="46586"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531B2DAD-7CD6-467A-B323-A8AEE8812AD2}"/>
              </a:ext>
            </a:extLst>
          </p:cNvPr>
          <p:cNvSpPr>
            <a:spLocks noGrp="1"/>
          </p:cNvSpPr>
          <p:nvPr>
            <p:ph type="dt" idx="1"/>
          </p:nvPr>
        </p:nvSpPr>
        <p:spPr>
          <a:xfrm>
            <a:off x="5265809" y="2"/>
            <a:ext cx="4028440" cy="351737"/>
          </a:xfrm>
          <a:prstGeom prst="rect">
            <a:avLst/>
          </a:prstGeom>
        </p:spPr>
        <p:txBody>
          <a:bodyPr vert="horz" lIns="93174" tIns="46586" rIns="93174" bIns="46586" rtlCol="0"/>
          <a:lstStyle>
            <a:lvl1pPr algn="r" eaLnBrk="1" fontAlgn="auto" hangingPunct="1">
              <a:spcBef>
                <a:spcPts val="0"/>
              </a:spcBef>
              <a:spcAft>
                <a:spcPts val="0"/>
              </a:spcAft>
              <a:defRPr sz="1200">
                <a:latin typeface="+mn-lt"/>
              </a:defRPr>
            </a:lvl1pPr>
          </a:lstStyle>
          <a:p>
            <a:pPr>
              <a:defRPr/>
            </a:pPr>
            <a:fld id="{74B7D46C-3B4A-8F42-A8CB-618954543440}" type="datetimeFigureOut">
              <a:rPr lang="en-US"/>
              <a:pPr>
                <a:defRPr/>
              </a:pPr>
              <a:t>9/9/24</a:t>
            </a:fld>
            <a:endParaRPr lang="en-US"/>
          </a:p>
        </p:txBody>
      </p:sp>
      <p:sp>
        <p:nvSpPr>
          <p:cNvPr id="4" name="Slide Image Placeholder 3">
            <a:extLst>
              <a:ext uri="{FF2B5EF4-FFF2-40B4-BE49-F238E27FC236}">
                <a16:creationId xmlns:a16="http://schemas.microsoft.com/office/drawing/2014/main" id="{F233CAE2-D2DF-49E8-B278-19644862EDA8}"/>
              </a:ext>
            </a:extLst>
          </p:cNvPr>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4" tIns="46586" rIns="93174" bIns="46586" rtlCol="0" anchor="ctr"/>
          <a:lstStyle/>
          <a:p>
            <a:pPr lvl="0"/>
            <a:endParaRPr lang="en-US" noProof="0"/>
          </a:p>
        </p:txBody>
      </p:sp>
      <p:sp>
        <p:nvSpPr>
          <p:cNvPr id="5" name="Notes Placeholder 4">
            <a:extLst>
              <a:ext uri="{FF2B5EF4-FFF2-40B4-BE49-F238E27FC236}">
                <a16:creationId xmlns:a16="http://schemas.microsoft.com/office/drawing/2014/main" id="{232D9E76-C867-45C3-AAD3-4CCDCDFF388C}"/>
              </a:ext>
            </a:extLst>
          </p:cNvPr>
          <p:cNvSpPr>
            <a:spLocks noGrp="1"/>
          </p:cNvSpPr>
          <p:nvPr>
            <p:ph type="body" sz="quarter" idx="3"/>
          </p:nvPr>
        </p:nvSpPr>
        <p:spPr>
          <a:xfrm>
            <a:off x="929640" y="3373755"/>
            <a:ext cx="7437120" cy="2760345"/>
          </a:xfrm>
          <a:prstGeom prst="rect">
            <a:avLst/>
          </a:prstGeom>
        </p:spPr>
        <p:txBody>
          <a:bodyPr vert="horz" lIns="93174" tIns="46586" rIns="93174" bIns="4658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37AA36D-2403-4F2D-AAAA-5386649095C9}"/>
              </a:ext>
            </a:extLst>
          </p:cNvPr>
          <p:cNvSpPr>
            <a:spLocks noGrp="1"/>
          </p:cNvSpPr>
          <p:nvPr>
            <p:ph type="ftr" sz="quarter" idx="4"/>
          </p:nvPr>
        </p:nvSpPr>
        <p:spPr>
          <a:xfrm>
            <a:off x="0" y="6658664"/>
            <a:ext cx="4028440" cy="351736"/>
          </a:xfrm>
          <a:prstGeom prst="rect">
            <a:avLst/>
          </a:prstGeom>
        </p:spPr>
        <p:txBody>
          <a:bodyPr vert="horz" lIns="93174" tIns="46586" rIns="93174" bIns="46586"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F24DBE23-BAC4-4B9F-9C72-C1B920F6ABF3}"/>
              </a:ext>
            </a:extLst>
          </p:cNvPr>
          <p:cNvSpPr>
            <a:spLocks noGrp="1"/>
          </p:cNvSpPr>
          <p:nvPr>
            <p:ph type="sldNum" sz="quarter" idx="5"/>
          </p:nvPr>
        </p:nvSpPr>
        <p:spPr>
          <a:xfrm>
            <a:off x="5265809" y="6658664"/>
            <a:ext cx="4028440" cy="351736"/>
          </a:xfrm>
          <a:prstGeom prst="rect">
            <a:avLst/>
          </a:prstGeom>
        </p:spPr>
        <p:txBody>
          <a:bodyPr vert="horz" lIns="93174" tIns="46586" rIns="93174" bIns="46586" rtlCol="0" anchor="b"/>
          <a:lstStyle>
            <a:lvl1pPr algn="r" eaLnBrk="1" fontAlgn="auto" hangingPunct="1">
              <a:spcBef>
                <a:spcPts val="0"/>
              </a:spcBef>
              <a:spcAft>
                <a:spcPts val="0"/>
              </a:spcAft>
              <a:defRPr sz="1200">
                <a:latin typeface="+mn-lt"/>
              </a:defRPr>
            </a:lvl1pPr>
          </a:lstStyle>
          <a:p>
            <a:pPr>
              <a:defRPr/>
            </a:pPr>
            <a:fld id="{2EB28E24-4E3A-0742-9838-90EF27C375A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332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74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EB28E24-4E3A-0742-9838-90EF27C375A2}" type="slidenum">
              <a:rPr lang="en-US" smtClean="0"/>
              <a:pPr>
                <a:defRPr/>
              </a:pPr>
              <a:t>30</a:t>
            </a:fld>
            <a:endParaRPr lang="en-US"/>
          </a:p>
        </p:txBody>
      </p:sp>
    </p:spTree>
    <p:extLst>
      <p:ext uri="{BB962C8B-B14F-4D97-AF65-F5344CB8AC3E}">
        <p14:creationId xmlns:p14="http://schemas.microsoft.com/office/powerpoint/2010/main" val="2448104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4" hasCustomPrompt="1"/>
          </p:nvPr>
        </p:nvSpPr>
        <p:spPr>
          <a:xfrm>
            <a:off x="594360" y="3002280"/>
            <a:ext cx="10895293" cy="274320"/>
          </a:xfrm>
          <a:prstGeom prst="rect">
            <a:avLst/>
          </a:prstGeom>
          <a:noFill/>
        </p:spPr>
        <p:txBody>
          <a:bodyPr anchor="ctr"/>
          <a:lstStyle>
            <a:lvl1pPr marL="0" indent="0">
              <a:lnSpc>
                <a:spcPct val="100000"/>
              </a:lnSpc>
              <a:buNone/>
              <a:defRPr sz="2800" b="0" baseline="0">
                <a:solidFill>
                  <a:schemeClr val="tx1"/>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2" name="Title 1"/>
          <p:cNvSpPr>
            <a:spLocks noGrp="1"/>
          </p:cNvSpPr>
          <p:nvPr>
            <p:ph type="title" hasCustomPrompt="1"/>
          </p:nvPr>
        </p:nvSpPr>
        <p:spPr>
          <a:xfrm>
            <a:off x="609600" y="2311569"/>
            <a:ext cx="10896196" cy="507831"/>
          </a:xfrm>
          <a:noFill/>
        </p:spPr>
        <p:txBody>
          <a:bodyPr/>
          <a:lstStyle>
            <a:lvl1pPr>
              <a:lnSpc>
                <a:spcPct val="100000"/>
              </a:lnSpc>
              <a:defRPr sz="4800" baseline="0">
                <a:solidFill>
                  <a:schemeClr val="tx1"/>
                </a:solidFill>
                <a:latin typeface="YaleNew" panose="02000602050000020003" pitchFamily="2" charset="77"/>
                <a:cs typeface="Microsoft Sans Serif" panose="020B0604020202020204" pitchFamily="34" charset="0"/>
              </a:defRPr>
            </a:lvl1pPr>
          </a:lstStyle>
          <a:p>
            <a:r>
              <a:rPr lang="en-US" dirty="0"/>
              <a:t>Title</a:t>
            </a:r>
          </a:p>
        </p:txBody>
      </p:sp>
      <p:sp>
        <p:nvSpPr>
          <p:cNvPr id="8" name="Text Placeholder 9">
            <a:extLst>
              <a:ext uri="{FF2B5EF4-FFF2-40B4-BE49-F238E27FC236}">
                <a16:creationId xmlns:a16="http://schemas.microsoft.com/office/drawing/2014/main" id="{F639F0F7-B6A2-134A-84D6-28C74C31FFAE}"/>
              </a:ext>
            </a:extLst>
          </p:cNvPr>
          <p:cNvSpPr>
            <a:spLocks noGrp="1"/>
          </p:cNvSpPr>
          <p:nvPr>
            <p:ph type="body" sz="quarter" idx="16" hasCustomPrompt="1"/>
          </p:nvPr>
        </p:nvSpPr>
        <p:spPr>
          <a:xfrm>
            <a:off x="603504" y="3459480"/>
            <a:ext cx="10895293" cy="274320"/>
          </a:xfrm>
          <a:prstGeom prst="rect">
            <a:avLst/>
          </a:prstGeom>
          <a:noFill/>
        </p:spPr>
        <p:txBody>
          <a:bodyPr anchor="ctr"/>
          <a:lstStyle>
            <a:lvl1pPr marL="0" indent="0">
              <a:lnSpc>
                <a:spcPct val="100000"/>
              </a:lnSpc>
              <a:buNone/>
              <a:defRPr sz="1600" b="0" i="0" baseline="0">
                <a:solidFill>
                  <a:schemeClr val="tx1"/>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pic>
        <p:nvPicPr>
          <p:cNvPr id="9" name="Picture 8" descr="A picture containing clipart&#10;&#10;Description automatically generated">
            <a:extLst>
              <a:ext uri="{FF2B5EF4-FFF2-40B4-BE49-F238E27FC236}">
                <a16:creationId xmlns:a16="http://schemas.microsoft.com/office/drawing/2014/main" id="{F0AAB75F-C12E-EF48-991F-89CE62CA31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3400" y="5772224"/>
            <a:ext cx="5486400" cy="399976"/>
          </a:xfrm>
          <a:prstGeom prst="rect">
            <a:avLst/>
          </a:prstGeom>
        </p:spPr>
      </p:pic>
    </p:spTree>
    <p:extLst>
      <p:ext uri="{BB962C8B-B14F-4D97-AF65-F5344CB8AC3E}">
        <p14:creationId xmlns:p14="http://schemas.microsoft.com/office/powerpoint/2010/main" val="13453302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FBAE40"/>
          </p15:clr>
        </p15:guide>
        <p15:guide id="2" pos="3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orange SUBTITLE">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10896196"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10896600" cy="4075308"/>
          </a:xfrm>
        </p:spPr>
        <p:txBody>
          <a:bodyPr/>
          <a:lstStyle>
            <a:lvl1pPr marL="0" indent="0">
              <a:buNone/>
              <a:defRPr>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pic>
        <p:nvPicPr>
          <p:cNvPr id="8" name="Picture 7">
            <a:extLst>
              <a:ext uri="{FF2B5EF4-FFF2-40B4-BE49-F238E27FC236}">
                <a16:creationId xmlns:a16="http://schemas.microsoft.com/office/drawing/2014/main" id="{2A919CF1-2C68-2742-9BFE-3F6D9C4004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3482519"/>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blue SUBTITLE and Bullets">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10896196"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hasCustomPrompt="1"/>
          </p:nvPr>
        </p:nvSpPr>
        <p:spPr>
          <a:xfrm>
            <a:off x="620184" y="1703387"/>
            <a:ext cx="10896600" cy="4075308"/>
          </a:xfrm>
        </p:spPr>
        <p:txBody>
          <a:bodyPr/>
          <a:lstStyle>
            <a:lvl1pPr marL="342900" indent="-342900">
              <a:buFont typeface="Arial" panose="020B0604020202020204" pitchFamily="34" charset="0"/>
              <a:buChar char="•"/>
              <a:defRPr b="0" i="0">
                <a:solidFill>
                  <a:schemeClr val="tx2"/>
                </a:solidFill>
                <a:latin typeface="Microsoft Sans Serif" panose="020B0604020202020204" pitchFamily="34" charset="0"/>
                <a:cs typeface="Microsoft Sans Serif" panose="020B0604020202020204" pitchFamily="34" charset="0"/>
              </a:defRPr>
            </a:lvl1pPr>
            <a:lvl2pPr marL="628650" indent="-285750">
              <a:buFont typeface="Arial" panose="020B0604020202020204" pitchFamily="34" charset="0"/>
              <a:buChar char="•"/>
              <a:defRPr>
                <a:solidFill>
                  <a:schemeClr val="tx2"/>
                </a:solidFill>
                <a:latin typeface="Microsoft Sans Serif" panose="020B0604020202020204" pitchFamily="34" charset="0"/>
                <a:cs typeface="Microsoft Sans Serif" panose="020B0604020202020204" pitchFamily="34" charset="0"/>
              </a:defRPr>
            </a:lvl2pPr>
            <a:lvl3pPr>
              <a:defRPr>
                <a:solidFill>
                  <a:schemeClr val="tx2"/>
                </a:solidFill>
                <a:latin typeface="Microsoft Sans Serif" panose="020B0604020202020204" pitchFamily="34" charset="0"/>
                <a:cs typeface="Microsoft Sans Serif" panose="020B0604020202020204" pitchFamily="34" charset="0"/>
              </a:defRPr>
            </a:lvl3pPr>
            <a:lvl4pPr>
              <a:defRPr>
                <a:solidFill>
                  <a:schemeClr val="tx2"/>
                </a:solidFill>
                <a:latin typeface="Microsoft Sans Serif" panose="020B0604020202020204" pitchFamily="34" charset="0"/>
                <a:cs typeface="Microsoft Sans Serif" panose="020B0604020202020204" pitchFamily="34" charset="0"/>
              </a:defRPr>
            </a:lvl4pPr>
            <a:lvl5pPr>
              <a:defRPr/>
            </a:lvl5pPr>
          </a:lstStyle>
          <a:p>
            <a:pPr lvl="0"/>
            <a:r>
              <a:rPr lang="en-US" altLang="en-US" dirty="0"/>
              <a:t>Bullet</a:t>
            </a:r>
          </a:p>
          <a:p>
            <a:pPr lvl="1"/>
            <a:r>
              <a:rPr lang="en-US" altLang="en-US" dirty="0"/>
              <a:t>Sub-bullet</a:t>
            </a:r>
          </a:p>
          <a:p>
            <a:pPr lvl="2"/>
            <a:r>
              <a:rPr lang="en-US" altLang="en-US" dirty="0"/>
              <a:t>Sub-bullet</a:t>
            </a:r>
          </a:p>
          <a:p>
            <a:pPr lvl="3"/>
            <a:r>
              <a:rPr lang="en-US" altLang="en-US" dirty="0"/>
              <a:t>Sub-bullet</a:t>
            </a:r>
          </a:p>
        </p:txBody>
      </p:sp>
      <p:pic>
        <p:nvPicPr>
          <p:cNvPr id="8" name="Picture 7">
            <a:extLst>
              <a:ext uri="{FF2B5EF4-FFF2-40B4-BE49-F238E27FC236}">
                <a16:creationId xmlns:a16="http://schemas.microsoft.com/office/drawing/2014/main" id="{ABC0B471-FCF1-314A-8DFB-FC3CF43C3F42}"/>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56219842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blue SUBTITLE and Photo ">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4" name="Picture Placeholder 3">
            <a:extLst>
              <a:ext uri="{FF2B5EF4-FFF2-40B4-BE49-F238E27FC236}">
                <a16:creationId xmlns:a16="http://schemas.microsoft.com/office/drawing/2014/main" id="{7569B0B1-812C-844D-9925-F70677E51560}"/>
              </a:ext>
            </a:extLst>
          </p:cNvPr>
          <p:cNvSpPr>
            <a:spLocks noGrp="1"/>
          </p:cNvSpPr>
          <p:nvPr>
            <p:ph type="pic" sz="quarter" idx="16"/>
          </p:nvPr>
        </p:nvSpPr>
        <p:spPr>
          <a:xfrm>
            <a:off x="6096000" y="0"/>
            <a:ext cx="6096000" cy="6858000"/>
          </a:xfrm>
        </p:spPr>
        <p:txBody>
          <a:bodyPr/>
          <a:lstStyle/>
          <a:p>
            <a:r>
              <a:rPr lang="en-US"/>
              <a:t>Click icon to add picture</a:t>
            </a:r>
            <a:endParaRPr lang="en-US" dirty="0"/>
          </a:p>
        </p:txBody>
      </p:sp>
      <p:pic>
        <p:nvPicPr>
          <p:cNvPr id="8" name="Picture 7">
            <a:extLst>
              <a:ext uri="{FF2B5EF4-FFF2-40B4-BE49-F238E27FC236}">
                <a16:creationId xmlns:a16="http://schemas.microsoft.com/office/drawing/2014/main" id="{215E4C2E-2AD7-C64E-9C07-697C8CB099C4}"/>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526867274"/>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 with grey bloc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219200"/>
            <a:ext cx="5475816" cy="4953000"/>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860876515"/>
      </p:ext>
    </p:extLst>
  </p:cSld>
  <p:clrMapOvr>
    <a:masterClrMapping/>
  </p:clrMapOvr>
  <p:extLst>
    <p:ext uri="{DCECCB84-F9BA-43D5-87BE-67443E8EF086}">
      <p15:sldGuideLst xmlns:p15="http://schemas.microsoft.com/office/powerpoint/2012/main">
        <p15:guide id="1" orient="horz" pos="4128">
          <p15:clr>
            <a:srgbClr val="FBAE40"/>
          </p15:clr>
        </p15:guide>
        <p15:guide id="2" pos="3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with blue block">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F8A4DD89-16C8-1E49-B2DA-227E90698D31}"/>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72227408"/>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blue subtitle grey block">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491476011"/>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with blue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7" name="Text Placeholder 6"/>
          <p:cNvSpPr>
            <a:spLocks noGrp="1"/>
          </p:cNvSpPr>
          <p:nvPr>
            <p:ph type="body" sz="quarter" idx="15"/>
          </p:nvPr>
        </p:nvSpPr>
        <p:spPr>
          <a:xfrm>
            <a:off x="6482292" y="974725"/>
            <a:ext cx="5475816" cy="5349874"/>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5" name="Chart Placeholder 4">
            <a:extLst>
              <a:ext uri="{FF2B5EF4-FFF2-40B4-BE49-F238E27FC236}">
                <a16:creationId xmlns:a16="http://schemas.microsoft.com/office/drawing/2014/main" id="{F894DDC1-84FF-EE40-A217-B9E305079F86}"/>
              </a:ext>
            </a:extLst>
          </p:cNvPr>
          <p:cNvSpPr>
            <a:spLocks noGrp="1"/>
          </p:cNvSpPr>
          <p:nvPr>
            <p:ph type="chart" sz="quarter" idx="16"/>
          </p:nvPr>
        </p:nvSpPr>
        <p:spPr>
          <a:xfrm>
            <a:off x="620713" y="974725"/>
            <a:ext cx="5475287" cy="53498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498044930"/>
      </p:ext>
    </p:extLst>
  </p:cSld>
  <p:clrMapOvr>
    <a:masterClrMapping/>
  </p:clrMapOvr>
  <p:extLst>
    <p:ext uri="{DCECCB84-F9BA-43D5-87BE-67443E8EF086}">
      <p15:sldGuideLst xmlns:p15="http://schemas.microsoft.com/office/powerpoint/2012/main">
        <p15:guide id="1" orient="horz" pos="4128">
          <p15:clr>
            <a:srgbClr val="FBAE40"/>
          </p15:clr>
        </p15:guide>
        <p15:guide id="2" pos="3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 grey block w photo holder">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pic>
        <p:nvPicPr>
          <p:cNvPr id="10" name="Picture 9" descr="A close up of a logo&#10;&#10;Description automatically generated">
            <a:extLst>
              <a:ext uri="{FF2B5EF4-FFF2-40B4-BE49-F238E27FC236}">
                <a16:creationId xmlns:a16="http://schemas.microsoft.com/office/drawing/2014/main" id="{C92B01F2-5ECA-4C44-B61B-55D5DF47EBD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1" y="6356350"/>
            <a:ext cx="2553005" cy="182880"/>
          </a:xfrm>
          <a:prstGeom prst="rect">
            <a:avLst/>
          </a:prstGeom>
        </p:spPr>
      </p:pic>
      <p:sp>
        <p:nvSpPr>
          <p:cNvPr id="2" name="Rectangle 1">
            <a:extLst>
              <a:ext uri="{FF2B5EF4-FFF2-40B4-BE49-F238E27FC236}">
                <a16:creationId xmlns:a16="http://schemas.microsoft.com/office/drawing/2014/main" id="{A39D6E8A-FD7D-B549-B36D-A28CD760A414}"/>
              </a:ext>
            </a:extLst>
          </p:cNvPr>
          <p:cNvSpPr/>
          <p:nvPr userDrawn="1"/>
        </p:nvSpPr>
        <p:spPr>
          <a:xfrm>
            <a:off x="-101324" y="14177"/>
            <a:ext cx="6223905"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7" name="Text Placeholder 6"/>
          <p:cNvSpPr>
            <a:spLocks noGrp="1"/>
          </p:cNvSpPr>
          <p:nvPr>
            <p:ph type="body" sz="quarter" idx="15"/>
          </p:nvPr>
        </p:nvSpPr>
        <p:spPr>
          <a:xfrm>
            <a:off x="620184" y="1066800"/>
            <a:ext cx="4942416" cy="4876800"/>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5" name="Picture Placeholder 4">
            <a:extLst>
              <a:ext uri="{FF2B5EF4-FFF2-40B4-BE49-F238E27FC236}">
                <a16:creationId xmlns:a16="http://schemas.microsoft.com/office/drawing/2014/main" id="{56C44FC9-0D96-E247-B211-F8396F8E9D63}"/>
              </a:ext>
            </a:extLst>
          </p:cNvPr>
          <p:cNvSpPr>
            <a:spLocks noGrp="1"/>
          </p:cNvSpPr>
          <p:nvPr>
            <p:ph type="pic" sz="quarter" idx="16"/>
          </p:nvPr>
        </p:nvSpPr>
        <p:spPr>
          <a:xfrm>
            <a:off x="6130895" y="0"/>
            <a:ext cx="6061105" cy="6858000"/>
          </a:xfrm>
        </p:spPr>
        <p:txBody>
          <a:bodyPr/>
          <a:lstStyle/>
          <a:p>
            <a:endParaRPr lang="en-US"/>
          </a:p>
        </p:txBody>
      </p:sp>
      <p:pic>
        <p:nvPicPr>
          <p:cNvPr id="8" name="Picture 7">
            <a:extLst>
              <a:ext uri="{FF2B5EF4-FFF2-40B4-BE49-F238E27FC236}">
                <a16:creationId xmlns:a16="http://schemas.microsoft.com/office/drawing/2014/main" id="{45087E51-EF17-4D46-BA79-FF4340AF7FBF}"/>
              </a:ext>
            </a:extLst>
          </p:cNvPr>
          <p:cNvPicPr>
            <a:picLocks noChangeAspect="1"/>
          </p:cNvPicPr>
          <p:nvPr userDrawn="1"/>
        </p:nvPicPr>
        <p:blipFill>
          <a:blip r:embed="rId3"/>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210154052"/>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with photo">
    <p:bg>
      <p:bgPr>
        <a:solidFill>
          <a:schemeClr val="tx2"/>
        </a:solidFill>
        <a:effectLst/>
      </p:bgPr>
    </p:bg>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5646819" cy="507831"/>
          </a:xfrm>
        </p:spPr>
        <p:txBody>
          <a:bodyPr/>
          <a:lstStyle>
            <a:lvl1pPr>
              <a:defRPr>
                <a:solidFill>
                  <a:schemeClr val="bg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solidFill>
                  <a:schemeClr val="bg1"/>
                </a:solidFill>
              </a:defRPr>
            </a:lvl1pPr>
          </a:lstStyle>
          <a:p>
            <a:pPr>
              <a:defRPr/>
            </a:pPr>
            <a:fld id="{A48725E7-0BCD-FA4A-B64F-9E36BFFE79F3}" type="slidenum">
              <a:rPr lang="en-US" smtClean="0"/>
              <a:pPr>
                <a:defRPr/>
              </a:pPr>
              <a:t>‹#›</a:t>
            </a:fld>
            <a:endParaRPr lang="en-US" dirty="0"/>
          </a:p>
        </p:txBody>
      </p:sp>
      <p:pic>
        <p:nvPicPr>
          <p:cNvPr id="5" name="Picture 4" descr="A picture containing clipart&#10;&#10;Description automatically generated">
            <a:extLst>
              <a:ext uri="{FF2B5EF4-FFF2-40B4-BE49-F238E27FC236}">
                <a16:creationId xmlns:a16="http://schemas.microsoft.com/office/drawing/2014/main" id="{05E291B8-A057-0942-BB86-80926689AC5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989" cy="192024"/>
          </a:xfrm>
          <a:prstGeom prst="rect">
            <a:avLst/>
          </a:prstGeom>
        </p:spPr>
      </p:pic>
      <p:sp>
        <p:nvSpPr>
          <p:cNvPr id="3" name="Picture Placeholder 2">
            <a:extLst>
              <a:ext uri="{FF2B5EF4-FFF2-40B4-BE49-F238E27FC236}">
                <a16:creationId xmlns:a16="http://schemas.microsoft.com/office/drawing/2014/main" id="{EC5C65D9-87AD-A847-8626-7EA1F0CC8FFE}"/>
              </a:ext>
            </a:extLst>
          </p:cNvPr>
          <p:cNvSpPr>
            <a:spLocks noGrp="1"/>
          </p:cNvSpPr>
          <p:nvPr>
            <p:ph type="pic" sz="quarter" idx="11"/>
          </p:nvPr>
        </p:nvSpPr>
        <p:spPr>
          <a:xfrm>
            <a:off x="6400800" y="0"/>
            <a:ext cx="5791200" cy="6858000"/>
          </a:xfrm>
        </p:spPr>
        <p:txBody>
          <a:bodyPr/>
          <a:lstStyle/>
          <a:p>
            <a:endParaRPr lang="en-US"/>
          </a:p>
        </p:txBody>
      </p:sp>
      <p:sp>
        <p:nvSpPr>
          <p:cNvPr id="7" name="Text Placeholder 6">
            <a:extLst>
              <a:ext uri="{FF2B5EF4-FFF2-40B4-BE49-F238E27FC236}">
                <a16:creationId xmlns:a16="http://schemas.microsoft.com/office/drawing/2014/main" id="{9B18EBAF-6748-534E-B6F6-2CFDB7BFCA77}"/>
              </a:ext>
            </a:extLst>
          </p:cNvPr>
          <p:cNvSpPr>
            <a:spLocks noGrp="1"/>
          </p:cNvSpPr>
          <p:nvPr>
            <p:ph type="body" sz="quarter" idx="15"/>
          </p:nvPr>
        </p:nvSpPr>
        <p:spPr>
          <a:xfrm>
            <a:off x="620184" y="1703387"/>
            <a:ext cx="5475816" cy="3974742"/>
          </a:xfrm>
        </p:spPr>
        <p:txBody>
          <a:bodyPr/>
          <a:lstStyle>
            <a:lvl1pPr marL="0" indent="0">
              <a:buFontTx/>
              <a:buNone/>
              <a:defRPr sz="2400">
                <a:solidFill>
                  <a:schemeClr val="bg1"/>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Tree>
    <p:extLst>
      <p:ext uri="{BB962C8B-B14F-4D97-AF65-F5344CB8AC3E}">
        <p14:creationId xmlns:p14="http://schemas.microsoft.com/office/powerpoint/2010/main" val="3597206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shot - with blu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8BC2-EA92-8546-B889-F3A835E4AE98}"/>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376660BE-476D-F94B-A6A5-B6EF8460D075}"/>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5" name="Text Placeholder 2">
            <a:extLst>
              <a:ext uri="{FF2B5EF4-FFF2-40B4-BE49-F238E27FC236}">
                <a16:creationId xmlns:a16="http://schemas.microsoft.com/office/drawing/2014/main" id="{084D4E49-BC50-6B44-ADC4-5B983089E424}"/>
              </a:ext>
            </a:extLst>
          </p:cNvPr>
          <p:cNvSpPr>
            <a:spLocks noGrp="1"/>
          </p:cNvSpPr>
          <p:nvPr>
            <p:ph type="body" sz="half" idx="2"/>
          </p:nvPr>
        </p:nvSpPr>
        <p:spPr>
          <a:xfrm>
            <a:off x="4470401" y="1143001"/>
            <a:ext cx="7046383" cy="415721"/>
          </a:xfrm>
        </p:spPr>
        <p:txBody>
          <a:bodyPr anchor="ctr"/>
          <a:lstStyle>
            <a:lvl1pPr>
              <a:defRPr sz="2400" b="1">
                <a:solidFill>
                  <a:schemeClr val="accent1"/>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Text Placeholder 3">
            <a:extLst>
              <a:ext uri="{FF2B5EF4-FFF2-40B4-BE49-F238E27FC236}">
                <a16:creationId xmlns:a16="http://schemas.microsoft.com/office/drawing/2014/main" id="{2BF4D3B4-098D-3445-96AB-6DB6760E3036}"/>
              </a:ext>
            </a:extLst>
          </p:cNvPr>
          <p:cNvSpPr>
            <a:spLocks noGrp="1"/>
          </p:cNvSpPr>
          <p:nvPr>
            <p:ph type="body" sz="half" idx="13"/>
          </p:nvPr>
        </p:nvSpPr>
        <p:spPr>
          <a:xfrm>
            <a:off x="4470398" y="1754705"/>
            <a:ext cx="7046385" cy="4341295"/>
          </a:xfrm>
        </p:spPr>
        <p:txBody>
          <a:bodyPr/>
          <a:lstStyle>
            <a:lvl1pPr marL="0" indent="0">
              <a:buFontTx/>
              <a:buNone/>
              <a:defRPr sz="20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2" name="Picture Placeholder 11">
            <a:extLst>
              <a:ext uri="{FF2B5EF4-FFF2-40B4-BE49-F238E27FC236}">
                <a16:creationId xmlns:a16="http://schemas.microsoft.com/office/drawing/2014/main" id="{6C3F77CD-DE2C-6C46-B3BD-5480D5AA884B}"/>
              </a:ext>
            </a:extLst>
          </p:cNvPr>
          <p:cNvSpPr>
            <a:spLocks noGrp="1"/>
          </p:cNvSpPr>
          <p:nvPr>
            <p:ph type="pic" sz="quarter" idx="14" hasCustomPrompt="1"/>
          </p:nvPr>
        </p:nvSpPr>
        <p:spPr>
          <a:xfrm>
            <a:off x="620184" y="1143000"/>
            <a:ext cx="3657600" cy="4953000"/>
          </a:xfrm>
        </p:spPr>
        <p:txBody>
          <a:bodyPr/>
          <a:lstStyle/>
          <a:p>
            <a:r>
              <a:rPr lang="en-US" dirty="0"/>
              <a:t>Headshot</a:t>
            </a:r>
          </a:p>
        </p:txBody>
      </p:sp>
      <p:pic>
        <p:nvPicPr>
          <p:cNvPr id="9" name="Picture 8">
            <a:extLst>
              <a:ext uri="{FF2B5EF4-FFF2-40B4-BE49-F238E27FC236}">
                <a16:creationId xmlns:a16="http://schemas.microsoft.com/office/drawing/2014/main" id="{447186DF-F24F-D449-8B86-A8106A2B4CF9}"/>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747055137"/>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e">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4" hasCustomPrompt="1"/>
          </p:nvPr>
        </p:nvSpPr>
        <p:spPr>
          <a:xfrm>
            <a:off x="594360" y="3002280"/>
            <a:ext cx="10895293" cy="274320"/>
          </a:xfrm>
          <a:prstGeom prst="rect">
            <a:avLst/>
          </a:prstGeom>
        </p:spPr>
        <p:txBody>
          <a:bodyPr anchor="ctr"/>
          <a:lstStyle>
            <a:lvl1pPr marL="0" indent="0">
              <a:lnSpc>
                <a:spcPct val="100000"/>
              </a:lnSpc>
              <a:buNone/>
              <a:defRPr sz="2800" b="0" baseline="0">
                <a:solidFill>
                  <a:schemeClr val="bg2"/>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2" name="Title 1"/>
          <p:cNvSpPr>
            <a:spLocks noGrp="1"/>
          </p:cNvSpPr>
          <p:nvPr>
            <p:ph type="title" hasCustomPrompt="1"/>
          </p:nvPr>
        </p:nvSpPr>
        <p:spPr>
          <a:xfrm>
            <a:off x="609600" y="2311569"/>
            <a:ext cx="10896196" cy="507831"/>
          </a:xfrm>
        </p:spPr>
        <p:txBody>
          <a:bodyPr/>
          <a:lstStyle>
            <a:lvl1pPr>
              <a:lnSpc>
                <a:spcPct val="100000"/>
              </a:lnSpc>
              <a:defRPr sz="4800" baseline="0">
                <a:solidFill>
                  <a:schemeClr val="bg2"/>
                </a:solidFill>
                <a:latin typeface="YaleNew" panose="02000602050000020003" pitchFamily="2" charset="77"/>
                <a:cs typeface="Microsoft Sans Serif" panose="020B0604020202020204" pitchFamily="34" charset="0"/>
              </a:defRPr>
            </a:lvl1pPr>
          </a:lstStyle>
          <a:p>
            <a:r>
              <a:rPr lang="en-US" dirty="0"/>
              <a:t>Title</a:t>
            </a:r>
          </a:p>
        </p:txBody>
      </p:sp>
      <p:sp>
        <p:nvSpPr>
          <p:cNvPr id="8" name="Text Placeholder 9">
            <a:extLst>
              <a:ext uri="{FF2B5EF4-FFF2-40B4-BE49-F238E27FC236}">
                <a16:creationId xmlns:a16="http://schemas.microsoft.com/office/drawing/2014/main" id="{F639F0F7-B6A2-134A-84D6-28C74C31FFAE}"/>
              </a:ext>
            </a:extLst>
          </p:cNvPr>
          <p:cNvSpPr>
            <a:spLocks noGrp="1"/>
          </p:cNvSpPr>
          <p:nvPr>
            <p:ph type="body" sz="quarter" idx="16" hasCustomPrompt="1"/>
          </p:nvPr>
        </p:nvSpPr>
        <p:spPr>
          <a:xfrm>
            <a:off x="603504" y="3459480"/>
            <a:ext cx="10895293" cy="274320"/>
          </a:xfrm>
          <a:prstGeom prst="rect">
            <a:avLst/>
          </a:prstGeom>
        </p:spPr>
        <p:txBody>
          <a:bodyPr anchor="ctr"/>
          <a:lstStyle>
            <a:lvl1pPr marL="0" indent="0">
              <a:lnSpc>
                <a:spcPct val="100000"/>
              </a:lnSpc>
              <a:buNone/>
              <a:defRPr sz="1600" b="0" i="0" baseline="0">
                <a:solidFill>
                  <a:schemeClr val="bg2"/>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pic>
        <p:nvPicPr>
          <p:cNvPr id="6" name="Picture 5">
            <a:extLst>
              <a:ext uri="{FF2B5EF4-FFF2-40B4-BE49-F238E27FC236}">
                <a16:creationId xmlns:a16="http://schemas.microsoft.com/office/drawing/2014/main" id="{09AB1481-E1B5-7642-B608-A776DE1A417C}"/>
              </a:ext>
            </a:extLst>
          </p:cNvPr>
          <p:cNvPicPr>
            <a:picLocks noChangeAspect="1"/>
          </p:cNvPicPr>
          <p:nvPr userDrawn="1"/>
        </p:nvPicPr>
        <p:blipFill>
          <a:blip r:embed="rId2"/>
          <a:stretch>
            <a:fillRect/>
          </a:stretch>
        </p:blipFill>
        <p:spPr>
          <a:xfrm>
            <a:off x="598588" y="5740270"/>
            <a:ext cx="5539154" cy="411480"/>
          </a:xfrm>
          <a:prstGeom prst="rect">
            <a:avLst/>
          </a:prstGeom>
        </p:spPr>
      </p:pic>
    </p:spTree>
    <p:extLst>
      <p:ext uri="{BB962C8B-B14F-4D97-AF65-F5344CB8AC3E}">
        <p14:creationId xmlns:p14="http://schemas.microsoft.com/office/powerpoint/2010/main" val="27266601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userDrawn="1">
          <p15:clr>
            <a:srgbClr val="FBAE40"/>
          </p15:clr>
        </p15:guide>
        <p15:guide id="2" pos="38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ultiple headsh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8BC2-EA92-8546-B889-F3A835E4AE98}"/>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76660BE-476D-F94B-A6A5-B6EF8460D075}"/>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5" name="Text Placeholder 2">
            <a:extLst>
              <a:ext uri="{FF2B5EF4-FFF2-40B4-BE49-F238E27FC236}">
                <a16:creationId xmlns:a16="http://schemas.microsoft.com/office/drawing/2014/main" id="{084D4E49-BC50-6B44-ADC4-5B983089E424}"/>
              </a:ext>
            </a:extLst>
          </p:cNvPr>
          <p:cNvSpPr>
            <a:spLocks noGrp="1"/>
          </p:cNvSpPr>
          <p:nvPr>
            <p:ph type="body" sz="half" idx="2"/>
          </p:nvPr>
        </p:nvSpPr>
        <p:spPr>
          <a:xfrm>
            <a:off x="610192" y="4038601"/>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Text Placeholder 3">
            <a:extLst>
              <a:ext uri="{FF2B5EF4-FFF2-40B4-BE49-F238E27FC236}">
                <a16:creationId xmlns:a16="http://schemas.microsoft.com/office/drawing/2014/main" id="{2BF4D3B4-098D-3445-96AB-6DB6760E3036}"/>
              </a:ext>
            </a:extLst>
          </p:cNvPr>
          <p:cNvSpPr>
            <a:spLocks noGrp="1"/>
          </p:cNvSpPr>
          <p:nvPr>
            <p:ph type="body" sz="half" idx="13"/>
          </p:nvPr>
        </p:nvSpPr>
        <p:spPr>
          <a:xfrm>
            <a:off x="610193" y="4648202"/>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2" name="Picture Placeholder 11">
            <a:extLst>
              <a:ext uri="{FF2B5EF4-FFF2-40B4-BE49-F238E27FC236}">
                <a16:creationId xmlns:a16="http://schemas.microsoft.com/office/drawing/2014/main" id="{6C3F77CD-DE2C-6C46-B3BD-5480D5AA884B}"/>
              </a:ext>
            </a:extLst>
          </p:cNvPr>
          <p:cNvSpPr>
            <a:spLocks noGrp="1"/>
          </p:cNvSpPr>
          <p:nvPr>
            <p:ph type="pic" sz="quarter" idx="14" hasCustomPrompt="1"/>
          </p:nvPr>
        </p:nvSpPr>
        <p:spPr>
          <a:xfrm>
            <a:off x="615188" y="1143000"/>
            <a:ext cx="2438400" cy="2743200"/>
          </a:xfrm>
        </p:spPr>
        <p:txBody>
          <a:bodyPr/>
          <a:lstStyle/>
          <a:p>
            <a:r>
              <a:rPr lang="en-US" dirty="0"/>
              <a:t>Headshot</a:t>
            </a:r>
          </a:p>
        </p:txBody>
      </p:sp>
      <p:sp>
        <p:nvSpPr>
          <p:cNvPr id="8" name="Picture Placeholder 11">
            <a:extLst>
              <a:ext uri="{FF2B5EF4-FFF2-40B4-BE49-F238E27FC236}">
                <a16:creationId xmlns:a16="http://schemas.microsoft.com/office/drawing/2014/main" id="{D31FE0AC-DECD-F242-BAC2-5E44BCD2B6F1}"/>
              </a:ext>
            </a:extLst>
          </p:cNvPr>
          <p:cNvSpPr>
            <a:spLocks noGrp="1"/>
          </p:cNvSpPr>
          <p:nvPr>
            <p:ph type="pic" sz="quarter" idx="15" hasCustomPrompt="1"/>
          </p:nvPr>
        </p:nvSpPr>
        <p:spPr>
          <a:xfrm>
            <a:off x="3436253" y="1143000"/>
            <a:ext cx="2438400" cy="2743200"/>
          </a:xfrm>
        </p:spPr>
        <p:txBody>
          <a:bodyPr/>
          <a:lstStyle/>
          <a:p>
            <a:r>
              <a:rPr lang="en-US" dirty="0"/>
              <a:t>Headshot</a:t>
            </a:r>
          </a:p>
        </p:txBody>
      </p:sp>
      <p:sp>
        <p:nvSpPr>
          <p:cNvPr id="9" name="Picture Placeholder 11">
            <a:extLst>
              <a:ext uri="{FF2B5EF4-FFF2-40B4-BE49-F238E27FC236}">
                <a16:creationId xmlns:a16="http://schemas.microsoft.com/office/drawing/2014/main" id="{506C69E5-0657-3C49-AF53-301A064988AF}"/>
              </a:ext>
            </a:extLst>
          </p:cNvPr>
          <p:cNvSpPr>
            <a:spLocks noGrp="1"/>
          </p:cNvSpPr>
          <p:nvPr>
            <p:ph type="pic" sz="quarter" idx="16" hasCustomPrompt="1"/>
          </p:nvPr>
        </p:nvSpPr>
        <p:spPr>
          <a:xfrm>
            <a:off x="6257318" y="1143000"/>
            <a:ext cx="2438400" cy="2743200"/>
          </a:xfrm>
        </p:spPr>
        <p:txBody>
          <a:bodyPr/>
          <a:lstStyle/>
          <a:p>
            <a:r>
              <a:rPr lang="en-US" dirty="0"/>
              <a:t>Headshot</a:t>
            </a:r>
          </a:p>
        </p:txBody>
      </p:sp>
      <p:sp>
        <p:nvSpPr>
          <p:cNvPr id="10" name="Picture Placeholder 11">
            <a:extLst>
              <a:ext uri="{FF2B5EF4-FFF2-40B4-BE49-F238E27FC236}">
                <a16:creationId xmlns:a16="http://schemas.microsoft.com/office/drawing/2014/main" id="{F4DF5B58-5903-9F46-A0D4-0371D7F1EE4B}"/>
              </a:ext>
            </a:extLst>
          </p:cNvPr>
          <p:cNvSpPr>
            <a:spLocks noGrp="1"/>
          </p:cNvSpPr>
          <p:nvPr>
            <p:ph type="pic" sz="quarter" idx="17" hasCustomPrompt="1"/>
          </p:nvPr>
        </p:nvSpPr>
        <p:spPr>
          <a:xfrm>
            <a:off x="9078384" y="1130332"/>
            <a:ext cx="2438400" cy="2743200"/>
          </a:xfrm>
        </p:spPr>
        <p:txBody>
          <a:bodyPr/>
          <a:lstStyle/>
          <a:p>
            <a:r>
              <a:rPr lang="en-US" dirty="0"/>
              <a:t>Headshot</a:t>
            </a:r>
          </a:p>
        </p:txBody>
      </p:sp>
      <p:sp>
        <p:nvSpPr>
          <p:cNvPr id="13" name="Text Placeholder 2">
            <a:extLst>
              <a:ext uri="{FF2B5EF4-FFF2-40B4-BE49-F238E27FC236}">
                <a16:creationId xmlns:a16="http://schemas.microsoft.com/office/drawing/2014/main" id="{36BDD94C-BED4-674A-8D5F-BD1A7D0E8B6C}"/>
              </a:ext>
            </a:extLst>
          </p:cNvPr>
          <p:cNvSpPr>
            <a:spLocks noGrp="1"/>
          </p:cNvSpPr>
          <p:nvPr>
            <p:ph type="body" sz="half" idx="18"/>
          </p:nvPr>
        </p:nvSpPr>
        <p:spPr>
          <a:xfrm>
            <a:off x="3451464" y="4038601"/>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4" name="Text Placeholder 2">
            <a:extLst>
              <a:ext uri="{FF2B5EF4-FFF2-40B4-BE49-F238E27FC236}">
                <a16:creationId xmlns:a16="http://schemas.microsoft.com/office/drawing/2014/main" id="{8F79720F-6650-A046-BC48-78BC62B9FE8D}"/>
              </a:ext>
            </a:extLst>
          </p:cNvPr>
          <p:cNvSpPr>
            <a:spLocks noGrp="1"/>
          </p:cNvSpPr>
          <p:nvPr>
            <p:ph type="body" sz="half" idx="19"/>
          </p:nvPr>
        </p:nvSpPr>
        <p:spPr>
          <a:xfrm>
            <a:off x="6292736" y="4076873"/>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5" name="Text Placeholder 2">
            <a:extLst>
              <a:ext uri="{FF2B5EF4-FFF2-40B4-BE49-F238E27FC236}">
                <a16:creationId xmlns:a16="http://schemas.microsoft.com/office/drawing/2014/main" id="{BF5D5785-9F6C-BD47-B38A-CAEBF32FFBBE}"/>
              </a:ext>
            </a:extLst>
          </p:cNvPr>
          <p:cNvSpPr>
            <a:spLocks noGrp="1"/>
          </p:cNvSpPr>
          <p:nvPr>
            <p:ph type="body" sz="half" idx="20"/>
          </p:nvPr>
        </p:nvSpPr>
        <p:spPr>
          <a:xfrm>
            <a:off x="9134008" y="4076873"/>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6" name="Text Placeholder 3">
            <a:extLst>
              <a:ext uri="{FF2B5EF4-FFF2-40B4-BE49-F238E27FC236}">
                <a16:creationId xmlns:a16="http://schemas.microsoft.com/office/drawing/2014/main" id="{4AA1F096-394C-3F45-B181-631B8CDE2302}"/>
              </a:ext>
            </a:extLst>
          </p:cNvPr>
          <p:cNvSpPr>
            <a:spLocks noGrp="1"/>
          </p:cNvSpPr>
          <p:nvPr>
            <p:ph type="body" sz="half" idx="21"/>
          </p:nvPr>
        </p:nvSpPr>
        <p:spPr>
          <a:xfrm>
            <a:off x="3451464" y="4660354"/>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7" name="Text Placeholder 3">
            <a:extLst>
              <a:ext uri="{FF2B5EF4-FFF2-40B4-BE49-F238E27FC236}">
                <a16:creationId xmlns:a16="http://schemas.microsoft.com/office/drawing/2014/main" id="{19332133-FF02-C04A-841F-EFE8C927EB21}"/>
              </a:ext>
            </a:extLst>
          </p:cNvPr>
          <p:cNvSpPr>
            <a:spLocks noGrp="1"/>
          </p:cNvSpPr>
          <p:nvPr>
            <p:ph type="body" sz="half" idx="22"/>
          </p:nvPr>
        </p:nvSpPr>
        <p:spPr>
          <a:xfrm>
            <a:off x="6292735" y="4664275"/>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8" name="Text Placeholder 3">
            <a:extLst>
              <a:ext uri="{FF2B5EF4-FFF2-40B4-BE49-F238E27FC236}">
                <a16:creationId xmlns:a16="http://schemas.microsoft.com/office/drawing/2014/main" id="{32E0B844-386A-E142-8B65-BA5E816F3195}"/>
              </a:ext>
            </a:extLst>
          </p:cNvPr>
          <p:cNvSpPr>
            <a:spLocks noGrp="1"/>
          </p:cNvSpPr>
          <p:nvPr>
            <p:ph type="body" sz="half" idx="23"/>
          </p:nvPr>
        </p:nvSpPr>
        <p:spPr>
          <a:xfrm>
            <a:off x="9134007" y="4648201"/>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pic>
        <p:nvPicPr>
          <p:cNvPr id="20" name="Picture 19">
            <a:extLst>
              <a:ext uri="{FF2B5EF4-FFF2-40B4-BE49-F238E27FC236}">
                <a16:creationId xmlns:a16="http://schemas.microsoft.com/office/drawing/2014/main" id="{BF0E69B4-7F84-CB44-B965-2D3477D98D9A}"/>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369061392"/>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915203" cy="507831"/>
          </a:xfrm>
        </p:spPr>
        <p:txBody>
          <a:bodyPr/>
          <a:lstStyle>
            <a:lvl1pPr>
              <a:defRPr>
                <a:solidFill>
                  <a:schemeClr val="tx2"/>
                </a:solidFill>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5" name="Picture 4">
            <a:extLst>
              <a:ext uri="{FF2B5EF4-FFF2-40B4-BE49-F238E27FC236}">
                <a16:creationId xmlns:a16="http://schemas.microsoft.com/office/drawing/2014/main" id="{EE04982C-00DC-984F-90CC-4310F9CE0EE5}"/>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594380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 no content">
    <p:bg>
      <p:bgPr>
        <a:solidFill>
          <a:schemeClr val="tx2"/>
        </a:solidFill>
        <a:effectLst/>
      </p:bgPr>
    </p:bg>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915203" cy="507831"/>
          </a:xfrm>
        </p:spPr>
        <p:txBody>
          <a:bodyPr/>
          <a:lstStyle>
            <a:lvl1pPr>
              <a:defRPr>
                <a:solidFill>
                  <a:schemeClr val="bg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solidFill>
                  <a:schemeClr val="bg1"/>
                </a:solidFill>
              </a:defRPr>
            </a:lvl1pPr>
          </a:lstStyle>
          <a:p>
            <a:pPr>
              <a:defRPr/>
            </a:pPr>
            <a:fld id="{A48725E7-0BCD-FA4A-B64F-9E36BFFE79F3}" type="slidenum">
              <a:rPr lang="en-US" smtClean="0"/>
              <a:pPr>
                <a:defRPr/>
              </a:pPr>
              <a:t>‹#›</a:t>
            </a:fld>
            <a:endParaRPr lang="en-US" dirty="0"/>
          </a:p>
        </p:txBody>
      </p:sp>
      <p:pic>
        <p:nvPicPr>
          <p:cNvPr id="6" name="Picture 5" descr="A picture containing clipart&#10;&#10;Description automatically generated">
            <a:extLst>
              <a:ext uri="{FF2B5EF4-FFF2-40B4-BE49-F238E27FC236}">
                <a16:creationId xmlns:a16="http://schemas.microsoft.com/office/drawing/2014/main" id="{3A644695-A651-3A47-B162-040C7FA4F8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4190428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741FB7F-4339-CE40-88F6-F6B2A9B73936}"/>
              </a:ext>
            </a:extLst>
          </p:cNvPr>
          <p:cNvSpPr>
            <a:spLocks noGrp="1"/>
          </p:cNvSpPr>
          <p:nvPr>
            <p:ph type="sldNum" sz="quarter" idx="15"/>
          </p:nvPr>
        </p:nvSpPr>
        <p:spPr/>
        <p:txBody>
          <a:bodyPr/>
          <a:lstStyle>
            <a:lvl1pPr>
              <a:defRPr/>
            </a:lvl1pPr>
          </a:lstStyle>
          <a:p>
            <a:pPr>
              <a:defRPr/>
            </a:pPr>
            <a:fld id="{59D14E7F-45AD-DE46-9B52-3C1C3176B3A7}" type="slidenum">
              <a:rPr lang="en-US"/>
              <a:pPr>
                <a:defRPr/>
              </a:pPr>
              <a:t>‹#›</a:t>
            </a:fld>
            <a:endParaRPr lang="en-US" dirty="0"/>
          </a:p>
        </p:txBody>
      </p:sp>
      <p:pic>
        <p:nvPicPr>
          <p:cNvPr id="5" name="Picture 4">
            <a:extLst>
              <a:ext uri="{FF2B5EF4-FFF2-40B4-BE49-F238E27FC236}">
                <a16:creationId xmlns:a16="http://schemas.microsoft.com/office/drawing/2014/main" id="{234612E1-61AF-F141-B4E6-86D0A4A8C078}"/>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99590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119A-19D4-5042-BD25-4B26A7DA920E}"/>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1971E2-F7CE-8949-AB1E-612A229C933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12" name="Chart Placeholder 11">
            <a:extLst>
              <a:ext uri="{FF2B5EF4-FFF2-40B4-BE49-F238E27FC236}">
                <a16:creationId xmlns:a16="http://schemas.microsoft.com/office/drawing/2014/main" id="{3D392CC4-5A4E-4A4C-9411-B96922F9F67F}"/>
              </a:ext>
            </a:extLst>
          </p:cNvPr>
          <p:cNvSpPr>
            <a:spLocks noGrp="1"/>
          </p:cNvSpPr>
          <p:nvPr>
            <p:ph type="chart" sz="quarter" idx="12"/>
          </p:nvPr>
        </p:nvSpPr>
        <p:spPr>
          <a:xfrm>
            <a:off x="620184" y="1143000"/>
            <a:ext cx="10896600" cy="5105400"/>
          </a:xfrm>
        </p:spPr>
        <p:txBody>
          <a:bodyPr/>
          <a:lstStyle>
            <a:lvl1pPr>
              <a:defRPr>
                <a:solidFill>
                  <a:schemeClr val="tx2"/>
                </a:solidFill>
              </a:defRPr>
            </a:lvl1pPr>
          </a:lstStyle>
          <a:p>
            <a:r>
              <a:rPr lang="en-US" dirty="0"/>
              <a:t>Click icon to add chart</a:t>
            </a:r>
          </a:p>
        </p:txBody>
      </p:sp>
      <p:pic>
        <p:nvPicPr>
          <p:cNvPr id="7" name="Picture 6">
            <a:extLst>
              <a:ext uri="{FF2B5EF4-FFF2-40B4-BE49-F238E27FC236}">
                <a16:creationId xmlns:a16="http://schemas.microsoft.com/office/drawing/2014/main" id="{93D557D3-4999-814A-9C85-398CEFECEA63}"/>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176331728"/>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EA19-75A2-2C4D-BE76-12341A59DE0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0A5169B-F387-F444-BE95-7D794A0B01DF}"/>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Chart Placeholder 5">
            <a:extLst>
              <a:ext uri="{FF2B5EF4-FFF2-40B4-BE49-F238E27FC236}">
                <a16:creationId xmlns:a16="http://schemas.microsoft.com/office/drawing/2014/main" id="{0FEE9A2A-A81C-6049-8701-D21AC5179F5D}"/>
              </a:ext>
            </a:extLst>
          </p:cNvPr>
          <p:cNvSpPr>
            <a:spLocks noGrp="1"/>
          </p:cNvSpPr>
          <p:nvPr>
            <p:ph type="chart" sz="quarter" idx="12"/>
          </p:nvPr>
        </p:nvSpPr>
        <p:spPr>
          <a:xfrm>
            <a:off x="620181" y="1143000"/>
            <a:ext cx="5242560" cy="3657600"/>
          </a:xfrm>
        </p:spPr>
        <p:txBody>
          <a:bodyPr/>
          <a:lstStyle>
            <a:lvl1pPr>
              <a:defRPr>
                <a:solidFill>
                  <a:schemeClr val="tx2"/>
                </a:solidFill>
              </a:defRPr>
            </a:lvl1pPr>
          </a:lstStyle>
          <a:p>
            <a:r>
              <a:rPr lang="en-US"/>
              <a:t>Click icon to add chart</a:t>
            </a:r>
          </a:p>
        </p:txBody>
      </p:sp>
      <p:sp>
        <p:nvSpPr>
          <p:cNvPr id="8" name="Chart Placeholder 7">
            <a:extLst>
              <a:ext uri="{FF2B5EF4-FFF2-40B4-BE49-F238E27FC236}">
                <a16:creationId xmlns:a16="http://schemas.microsoft.com/office/drawing/2014/main" id="{3E789D38-FF8D-6143-941C-6805D2D33734}"/>
              </a:ext>
            </a:extLst>
          </p:cNvPr>
          <p:cNvSpPr>
            <a:spLocks noGrp="1"/>
          </p:cNvSpPr>
          <p:nvPr>
            <p:ph type="chart" sz="quarter" idx="13"/>
          </p:nvPr>
        </p:nvSpPr>
        <p:spPr>
          <a:xfrm>
            <a:off x="6274224" y="1143000"/>
            <a:ext cx="5242560" cy="3657600"/>
          </a:xfrm>
        </p:spPr>
        <p:txBody>
          <a:bodyPr/>
          <a:lstStyle>
            <a:lvl1pPr>
              <a:defRPr>
                <a:solidFill>
                  <a:schemeClr val="tx2"/>
                </a:solidFill>
              </a:defRPr>
            </a:lvl1pPr>
          </a:lstStyle>
          <a:p>
            <a:r>
              <a:rPr lang="en-US"/>
              <a:t>Click icon to add chart</a:t>
            </a:r>
          </a:p>
        </p:txBody>
      </p:sp>
      <p:sp>
        <p:nvSpPr>
          <p:cNvPr id="10" name="Text Placeholder 9">
            <a:extLst>
              <a:ext uri="{FF2B5EF4-FFF2-40B4-BE49-F238E27FC236}">
                <a16:creationId xmlns:a16="http://schemas.microsoft.com/office/drawing/2014/main" id="{82615200-71D9-7F43-AACD-7AC8EB2186F8}"/>
              </a:ext>
            </a:extLst>
          </p:cNvPr>
          <p:cNvSpPr>
            <a:spLocks noGrp="1"/>
          </p:cNvSpPr>
          <p:nvPr>
            <p:ph type="body" sz="quarter" idx="14"/>
          </p:nvPr>
        </p:nvSpPr>
        <p:spPr>
          <a:xfrm>
            <a:off x="620184" y="4953000"/>
            <a:ext cx="10896600" cy="1219200"/>
          </a:xfrm>
        </p:spPr>
        <p:txBody>
          <a:bodyPr/>
          <a:lstStyle>
            <a:lvl1pPr>
              <a:defRPr sz="2000">
                <a:solidFill>
                  <a:schemeClr val="tx2"/>
                </a:solidFill>
                <a:latin typeface="Microsoft Sans Serif" panose="020B0604020202020204" pitchFamily="34" charset="0"/>
                <a:cs typeface="Microsoft Sans Serif" panose="020B0604020202020204" pitchFamily="34" charset="0"/>
              </a:defRPr>
            </a:lvl1pPr>
            <a:lvl2pPr marL="342900" indent="0">
              <a:buNone/>
              <a:defRPr/>
            </a:lvl2pPr>
          </a:lstStyle>
          <a:p>
            <a:pPr lvl="0"/>
            <a:r>
              <a:rPr lang="en-US" dirty="0"/>
              <a:t>Edit Master text styles</a:t>
            </a:r>
          </a:p>
        </p:txBody>
      </p:sp>
      <p:pic>
        <p:nvPicPr>
          <p:cNvPr id="11" name="Picture 10">
            <a:extLst>
              <a:ext uri="{FF2B5EF4-FFF2-40B4-BE49-F238E27FC236}">
                <a16:creationId xmlns:a16="http://schemas.microsoft.com/office/drawing/2014/main" id="{61271D9E-1C8B-D141-8C20-0FFBCA37B23F}"/>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940374842"/>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1"/>
          <p:cNvSpPr>
            <a:spLocks noGrp="1"/>
          </p:cNvSpPr>
          <p:nvPr>
            <p:ph type="title"/>
          </p:nvPr>
        </p:nvSpPr>
        <p:spPr>
          <a:xfrm>
            <a:off x="609601" y="466346"/>
            <a:ext cx="10907183" cy="507831"/>
          </a:xfrm>
        </p:spPr>
        <p:txBody>
          <a:bodyPr/>
          <a:lstStyle>
            <a:lvl1pPr>
              <a:defRPr>
                <a:solidFill>
                  <a:schemeClr val="tx2"/>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10112" y="4572002"/>
            <a:ext cx="10906669" cy="1567543"/>
          </a:xfrm>
        </p:spPr>
        <p:txBody>
          <a:bodyPr/>
          <a:lstStyle>
            <a:lvl1pPr>
              <a:defRPr sz="1800" b="0" i="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Slide Number Placeholder 4">
            <a:extLst>
              <a:ext uri="{FF2B5EF4-FFF2-40B4-BE49-F238E27FC236}">
                <a16:creationId xmlns:a16="http://schemas.microsoft.com/office/drawing/2014/main" id="{378213C8-6D91-FD4B-A50E-349D42AA0222}"/>
              </a:ext>
            </a:extLst>
          </p:cNvPr>
          <p:cNvSpPr>
            <a:spLocks noGrp="1"/>
          </p:cNvSpPr>
          <p:nvPr>
            <p:ph type="sldNum" sz="quarter" idx="17"/>
          </p:nvPr>
        </p:nvSpPr>
        <p:spPr/>
        <p:txBody>
          <a:bodyPr/>
          <a:lstStyle>
            <a:lvl1pPr>
              <a:defRPr/>
            </a:lvl1pPr>
          </a:lstStyle>
          <a:p>
            <a:pPr>
              <a:defRPr/>
            </a:pPr>
            <a:fld id="{586077A5-E507-0946-B60C-D7438FBFCEB0}" type="slidenum">
              <a:rPr lang="en-US"/>
              <a:pPr>
                <a:defRPr/>
              </a:pPr>
              <a:t>‹#›</a:t>
            </a:fld>
            <a:endParaRPr lang="en-US" dirty="0"/>
          </a:p>
        </p:txBody>
      </p:sp>
      <p:sp>
        <p:nvSpPr>
          <p:cNvPr id="3" name="Table Placeholder 2">
            <a:extLst>
              <a:ext uri="{FF2B5EF4-FFF2-40B4-BE49-F238E27FC236}">
                <a16:creationId xmlns:a16="http://schemas.microsoft.com/office/drawing/2014/main" id="{6AC54179-3132-9C4B-A9F4-C91CCD1FF789}"/>
              </a:ext>
            </a:extLst>
          </p:cNvPr>
          <p:cNvSpPr>
            <a:spLocks noGrp="1"/>
          </p:cNvSpPr>
          <p:nvPr>
            <p:ph type="tbl" sz="quarter" idx="18"/>
          </p:nvPr>
        </p:nvSpPr>
        <p:spPr>
          <a:xfrm>
            <a:off x="620183" y="1143000"/>
            <a:ext cx="10896599" cy="3124200"/>
          </a:xfrm>
        </p:spPr>
        <p:txBody>
          <a:bodyPr/>
          <a:lstStyle>
            <a:lvl1pPr>
              <a:defRPr>
                <a:solidFill>
                  <a:schemeClr val="tx2"/>
                </a:solidFill>
              </a:defRPr>
            </a:lvl1pPr>
          </a:lstStyle>
          <a:p>
            <a:r>
              <a:rPr lang="en-US"/>
              <a:t>Click icon to add table</a:t>
            </a:r>
          </a:p>
        </p:txBody>
      </p:sp>
      <p:pic>
        <p:nvPicPr>
          <p:cNvPr id="10" name="Picture 9">
            <a:extLst>
              <a:ext uri="{FF2B5EF4-FFF2-40B4-BE49-F238E27FC236}">
                <a16:creationId xmlns:a16="http://schemas.microsoft.com/office/drawing/2014/main" id="{8A681F5B-11BD-4547-AF0F-907A50D15F1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4292202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5B4D-21F8-AA4B-A4AB-F901C3E2C62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1DF4140-D900-9F4C-A188-DB1561238F2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SmartArt Placeholder 5">
            <a:extLst>
              <a:ext uri="{FF2B5EF4-FFF2-40B4-BE49-F238E27FC236}">
                <a16:creationId xmlns:a16="http://schemas.microsoft.com/office/drawing/2014/main" id="{1577DB20-3A75-5540-A8B7-AC25C38E506C}"/>
              </a:ext>
            </a:extLst>
          </p:cNvPr>
          <p:cNvSpPr>
            <a:spLocks noGrp="1"/>
          </p:cNvSpPr>
          <p:nvPr>
            <p:ph type="dgm" sz="quarter" idx="12"/>
          </p:nvPr>
        </p:nvSpPr>
        <p:spPr>
          <a:xfrm>
            <a:off x="620184" y="1143000"/>
            <a:ext cx="10896600" cy="5029200"/>
          </a:xfrm>
        </p:spPr>
        <p:txBody>
          <a:bodyPr/>
          <a:lstStyle>
            <a:lvl1pPr>
              <a:defRPr>
                <a:solidFill>
                  <a:schemeClr val="tx2"/>
                </a:solidFill>
              </a:defRPr>
            </a:lvl1pPr>
          </a:lstStyle>
          <a:p>
            <a:r>
              <a:rPr lang="en-US"/>
              <a:t>Click icon to add SmartArt graphic</a:t>
            </a:r>
          </a:p>
        </p:txBody>
      </p:sp>
      <p:pic>
        <p:nvPicPr>
          <p:cNvPr id="8" name="Picture 7">
            <a:extLst>
              <a:ext uri="{FF2B5EF4-FFF2-40B4-BE49-F238E27FC236}">
                <a16:creationId xmlns:a16="http://schemas.microsoft.com/office/drawing/2014/main" id="{50414960-3A69-5C40-A39D-5A1D6D1938A6}"/>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34263866"/>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with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8680FF-786A-F44A-94C3-DAF6CFD975C1}"/>
              </a:ext>
            </a:extLst>
          </p:cNvPr>
          <p:cNvSpPr/>
          <p:nvPr userDrawn="1"/>
        </p:nvSpPr>
        <p:spPr>
          <a:xfrm>
            <a:off x="0" y="0"/>
            <a:ext cx="12192000" cy="6894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YaleNew" panose="02000602050000020003" pitchFamily="2" charset="77"/>
            </a:endParaRPr>
          </a:p>
        </p:txBody>
      </p:sp>
      <p:sp>
        <p:nvSpPr>
          <p:cNvPr id="3" name="Slide Number Placeholder 2">
            <a:extLst>
              <a:ext uri="{FF2B5EF4-FFF2-40B4-BE49-F238E27FC236}">
                <a16:creationId xmlns:a16="http://schemas.microsoft.com/office/drawing/2014/main" id="{A9C2F93A-27A3-264E-8A33-BD9FC7D2BC8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Picture Placeholder 5">
            <a:extLst>
              <a:ext uri="{FF2B5EF4-FFF2-40B4-BE49-F238E27FC236}">
                <a16:creationId xmlns:a16="http://schemas.microsoft.com/office/drawing/2014/main" id="{42DD2C47-95C8-8D49-A86D-94C1BD69DD89}"/>
              </a:ext>
            </a:extLst>
          </p:cNvPr>
          <p:cNvSpPr>
            <a:spLocks noGrp="1"/>
          </p:cNvSpPr>
          <p:nvPr>
            <p:ph type="pic" sz="quarter" idx="12"/>
          </p:nvPr>
        </p:nvSpPr>
        <p:spPr>
          <a:xfrm>
            <a:off x="6096000" y="0"/>
            <a:ext cx="6096000" cy="6858000"/>
          </a:xfrm>
        </p:spPr>
        <p:txBody>
          <a:bodyPr/>
          <a:lstStyle>
            <a:lvl1pPr>
              <a:defRPr>
                <a:solidFill>
                  <a:schemeClr val="bg1"/>
                </a:solidFill>
              </a:defRPr>
            </a:lvl1pPr>
          </a:lstStyle>
          <a:p>
            <a:r>
              <a:rPr lang="en-US" dirty="0"/>
              <a:t>Click icon to add picture</a:t>
            </a:r>
          </a:p>
        </p:txBody>
      </p:sp>
      <p:sp>
        <p:nvSpPr>
          <p:cNvPr id="9" name="Text Placeholder 8">
            <a:extLst>
              <a:ext uri="{FF2B5EF4-FFF2-40B4-BE49-F238E27FC236}">
                <a16:creationId xmlns:a16="http://schemas.microsoft.com/office/drawing/2014/main" id="{2FBD2504-2234-DB4A-9011-7F2E5781B233}"/>
              </a:ext>
            </a:extLst>
          </p:cNvPr>
          <p:cNvSpPr>
            <a:spLocks noGrp="1"/>
          </p:cNvSpPr>
          <p:nvPr>
            <p:ph type="body" sz="quarter" idx="13"/>
          </p:nvPr>
        </p:nvSpPr>
        <p:spPr>
          <a:xfrm>
            <a:off x="1377951" y="1629568"/>
            <a:ext cx="4165600" cy="3581400"/>
          </a:xfrm>
        </p:spPr>
        <p:txBody>
          <a:bodyPr/>
          <a:lstStyle>
            <a:lvl1pPr>
              <a:defRPr sz="2800" b="0" i="0">
                <a:solidFill>
                  <a:schemeClr val="bg1"/>
                </a:solidFill>
                <a:latin typeface="Times New Roman" panose="02020603050405020304" pitchFamily="18" charset="0"/>
                <a:cs typeface="Times New Roman" panose="02020603050405020304" pitchFamily="18" charset="0"/>
              </a:defRPr>
            </a:lvl1pPr>
          </a:lstStyle>
          <a:p>
            <a:pPr lvl="0"/>
            <a:r>
              <a:rPr lang="en-US" dirty="0"/>
              <a:t>Edit Master text styles</a:t>
            </a:r>
          </a:p>
        </p:txBody>
      </p:sp>
      <p:sp>
        <p:nvSpPr>
          <p:cNvPr id="10" name="TextBox 9">
            <a:extLst>
              <a:ext uri="{FF2B5EF4-FFF2-40B4-BE49-F238E27FC236}">
                <a16:creationId xmlns:a16="http://schemas.microsoft.com/office/drawing/2014/main" id="{6337A635-4865-8B4D-9E7F-F1B8102F0005}"/>
              </a:ext>
            </a:extLst>
          </p:cNvPr>
          <p:cNvSpPr txBox="1"/>
          <p:nvPr userDrawn="1"/>
        </p:nvSpPr>
        <p:spPr>
          <a:xfrm>
            <a:off x="577081" y="1295400"/>
            <a:ext cx="649537" cy="1446550"/>
          </a:xfrm>
          <a:prstGeom prst="rect">
            <a:avLst/>
          </a:prstGeom>
          <a:noFill/>
        </p:spPr>
        <p:txBody>
          <a:bodyPr wrap="none" rtlCol="0">
            <a:spAutoFit/>
          </a:bodyPr>
          <a:lstStyle/>
          <a:p>
            <a:r>
              <a:rPr lang="en-US" sz="8800" b="0" i="0" dirty="0">
                <a:solidFill>
                  <a:schemeClr val="bg1"/>
                </a:solidFill>
                <a:latin typeface="YaleNew" panose="02000602050000020003" pitchFamily="2" charset="77"/>
                <a:cs typeface="Arial" panose="020B0604020202020204" pitchFamily="34" charset="0"/>
              </a:rPr>
              <a:t>“</a:t>
            </a:r>
          </a:p>
        </p:txBody>
      </p:sp>
      <p:pic>
        <p:nvPicPr>
          <p:cNvPr id="8" name="Picture 7" descr="A picture containing clipart&#10;&#10;Description automatically generated">
            <a:extLst>
              <a:ext uri="{FF2B5EF4-FFF2-40B4-BE49-F238E27FC236}">
                <a16:creationId xmlns:a16="http://schemas.microsoft.com/office/drawing/2014/main" id="{ACEE7CCD-3052-2645-89AB-85486B41604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2448190837"/>
      </p:ext>
    </p:extLst>
  </p:cSld>
  <p:clrMapOvr>
    <a:masterClrMapping/>
  </p:clrMapOvr>
  <p:extLst>
    <p:ext uri="{DCECCB84-F9BA-43D5-87BE-67443E8EF086}">
      <p15:sldGuideLst xmlns:p15="http://schemas.microsoft.com/office/powerpoint/2012/main">
        <p15:guide id="1" orient="horz" pos="3888" userDrawn="1">
          <p15:clr>
            <a:srgbClr val="FBAE40"/>
          </p15:clr>
        </p15:guide>
        <p15:guide id="2" pos="206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alo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D3980-FB4D-EC42-9801-19806E107496}"/>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solidFill>
                <a:schemeClr val="tx2"/>
              </a:solidFill>
              <a:latin typeface="Proxima Nova Regular"/>
            </a:endParaRPr>
          </a:p>
        </p:txBody>
      </p:sp>
      <p:sp>
        <p:nvSpPr>
          <p:cNvPr id="3" name="Slide Number Placeholder 2">
            <a:extLst>
              <a:ext uri="{FF2B5EF4-FFF2-40B4-BE49-F238E27FC236}">
                <a16:creationId xmlns:a16="http://schemas.microsoft.com/office/drawing/2014/main" id="{562F2F46-7980-2A4A-B53D-CF0D7E7A579D}"/>
              </a:ext>
            </a:extLst>
          </p:cNvPr>
          <p:cNvSpPr>
            <a:spLocks noGrp="1"/>
          </p:cNvSpPr>
          <p:nvPr>
            <p:ph type="sldNum" sz="quarter" idx="10"/>
          </p:nvPr>
        </p:nvSpPr>
        <p:spPr/>
        <p:txBody>
          <a:bodyPr/>
          <a:lstStyle>
            <a:lvl1pPr>
              <a:defRPr>
                <a:solidFill>
                  <a:schemeClr val="tx2"/>
                </a:solidFill>
              </a:defRPr>
            </a:lvl1pPr>
          </a:lstStyle>
          <a:p>
            <a:pPr>
              <a:defRPr/>
            </a:pPr>
            <a:fld id="{6E185F3A-9EB0-004F-8466-36A321E6E181}" type="slidenum">
              <a:rPr lang="en-US" smtClean="0"/>
              <a:pPr>
                <a:defRPr/>
              </a:pPr>
              <a:t>‹#›</a:t>
            </a:fld>
            <a:endParaRPr lang="en-US" dirty="0"/>
          </a:p>
        </p:txBody>
      </p:sp>
      <p:sp>
        <p:nvSpPr>
          <p:cNvPr id="6" name="TextBox 5">
            <a:extLst>
              <a:ext uri="{FF2B5EF4-FFF2-40B4-BE49-F238E27FC236}">
                <a16:creationId xmlns:a16="http://schemas.microsoft.com/office/drawing/2014/main" id="{A63D3B9E-2470-B649-B01F-0F1C1B86A2E0}"/>
              </a:ext>
            </a:extLst>
          </p:cNvPr>
          <p:cNvSpPr txBox="1"/>
          <p:nvPr userDrawn="1"/>
        </p:nvSpPr>
        <p:spPr>
          <a:xfrm>
            <a:off x="1176555" y="1757025"/>
            <a:ext cx="649537" cy="1446550"/>
          </a:xfrm>
          <a:prstGeom prst="rect">
            <a:avLst/>
          </a:prstGeom>
          <a:noFill/>
        </p:spPr>
        <p:txBody>
          <a:bodyPr wrap="none" rtlCol="0">
            <a:spAutoFit/>
          </a:bodyPr>
          <a:lstStyle/>
          <a:p>
            <a:r>
              <a:rPr lang="en-US" sz="8800" b="0" i="0" dirty="0">
                <a:solidFill>
                  <a:schemeClr val="tx2"/>
                </a:solidFill>
                <a:latin typeface="YaleNew" panose="02000602050000020003" pitchFamily="2" charset="77"/>
                <a:cs typeface="Arial" panose="020B0604020202020204" pitchFamily="34" charset="0"/>
              </a:rPr>
              <a:t>“</a:t>
            </a:r>
          </a:p>
        </p:txBody>
      </p:sp>
      <p:sp>
        <p:nvSpPr>
          <p:cNvPr id="8" name="Text Placeholder 7">
            <a:extLst>
              <a:ext uri="{FF2B5EF4-FFF2-40B4-BE49-F238E27FC236}">
                <a16:creationId xmlns:a16="http://schemas.microsoft.com/office/drawing/2014/main" id="{A42A0092-31A2-E943-A83A-88B613D0A601}"/>
              </a:ext>
            </a:extLst>
          </p:cNvPr>
          <p:cNvSpPr>
            <a:spLocks noGrp="1"/>
          </p:cNvSpPr>
          <p:nvPr>
            <p:ph type="body" sz="quarter" idx="12"/>
          </p:nvPr>
        </p:nvSpPr>
        <p:spPr>
          <a:xfrm>
            <a:off x="2040467" y="2133600"/>
            <a:ext cx="8830733" cy="2667000"/>
          </a:xfrm>
        </p:spPr>
        <p:txBody>
          <a:bodyPr/>
          <a:lstStyle>
            <a:lvl1pPr>
              <a:defRPr sz="2800">
                <a:solidFill>
                  <a:schemeClr val="tx2"/>
                </a:solidFill>
                <a:latin typeface="YaleNew" panose="02000602050000020003" pitchFamily="2" charset="77"/>
              </a:defRPr>
            </a:lvl1pPr>
          </a:lstStyle>
          <a:p>
            <a:pPr lvl="0"/>
            <a:r>
              <a:rPr lang="en-US" dirty="0"/>
              <a:t>Edit Master text styles</a:t>
            </a:r>
          </a:p>
        </p:txBody>
      </p:sp>
      <p:pic>
        <p:nvPicPr>
          <p:cNvPr id="7" name="Picture 6">
            <a:extLst>
              <a:ext uri="{FF2B5EF4-FFF2-40B4-BE49-F238E27FC236}">
                <a16:creationId xmlns:a16="http://schemas.microsoft.com/office/drawing/2014/main" id="{FE67C11C-5E10-4241-9A78-5A9C85629874}"/>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22770099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half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D524A9E-B306-5E46-98CD-D906F89F0106}"/>
              </a:ext>
            </a:extLst>
          </p:cNvPr>
          <p:cNvSpPr>
            <a:spLocks noGrp="1"/>
          </p:cNvSpPr>
          <p:nvPr>
            <p:ph type="pic" sz="quarter" idx="16"/>
          </p:nvPr>
        </p:nvSpPr>
        <p:spPr>
          <a:xfrm>
            <a:off x="0" y="1"/>
            <a:ext cx="12192000" cy="3509041"/>
          </a:xfrm>
        </p:spPr>
        <p:txBody>
          <a:bodyPr/>
          <a:lstStyle/>
          <a:p>
            <a:r>
              <a:rPr lang="en-US"/>
              <a:t>Click icon to add picture</a:t>
            </a:r>
          </a:p>
        </p:txBody>
      </p:sp>
      <p:sp>
        <p:nvSpPr>
          <p:cNvPr id="6" name="Rectangle 5">
            <a:extLst>
              <a:ext uri="{FF2B5EF4-FFF2-40B4-BE49-F238E27FC236}">
                <a16:creationId xmlns:a16="http://schemas.microsoft.com/office/drawing/2014/main" id="{B42F87A6-A280-FA4B-9E06-EA5E8C554BB0}"/>
              </a:ext>
            </a:extLst>
          </p:cNvPr>
          <p:cNvSpPr/>
          <p:nvPr userDrawn="1"/>
        </p:nvSpPr>
        <p:spPr>
          <a:xfrm>
            <a:off x="0" y="342900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14" name="Picture 13" descr="A picture containing clipart&#10;&#10;Description automatically generated">
            <a:extLst>
              <a:ext uri="{FF2B5EF4-FFF2-40B4-BE49-F238E27FC236}">
                <a16:creationId xmlns:a16="http://schemas.microsoft.com/office/drawing/2014/main" id="{AB4E21DD-A4D7-4643-80F7-739851F26C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3400" y="5772224"/>
            <a:ext cx="5486400" cy="399976"/>
          </a:xfrm>
          <a:prstGeom prst="rect">
            <a:avLst/>
          </a:prstGeom>
        </p:spPr>
      </p:pic>
      <p:sp>
        <p:nvSpPr>
          <p:cNvPr id="15" name="Text Placeholder 9">
            <a:extLst>
              <a:ext uri="{FF2B5EF4-FFF2-40B4-BE49-F238E27FC236}">
                <a16:creationId xmlns:a16="http://schemas.microsoft.com/office/drawing/2014/main" id="{63C30ADB-0272-764D-8129-4CD4C33A46DE}"/>
              </a:ext>
            </a:extLst>
          </p:cNvPr>
          <p:cNvSpPr>
            <a:spLocks noGrp="1"/>
          </p:cNvSpPr>
          <p:nvPr>
            <p:ph type="body" sz="quarter" idx="14" hasCustomPrompt="1"/>
          </p:nvPr>
        </p:nvSpPr>
        <p:spPr>
          <a:xfrm>
            <a:off x="533400" y="4663496"/>
            <a:ext cx="10895293" cy="274320"/>
          </a:xfrm>
          <a:prstGeom prst="rect">
            <a:avLst/>
          </a:prstGeom>
        </p:spPr>
        <p:txBody>
          <a:bodyPr anchor="ctr"/>
          <a:lstStyle>
            <a:lvl1pPr marL="0" indent="0">
              <a:lnSpc>
                <a:spcPct val="100000"/>
              </a:lnSpc>
              <a:buNone/>
              <a:defRPr sz="2800" b="0" baseline="0">
                <a:solidFill>
                  <a:srgbClr val="FFFFFF"/>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16" name="Title 1">
            <a:extLst>
              <a:ext uri="{FF2B5EF4-FFF2-40B4-BE49-F238E27FC236}">
                <a16:creationId xmlns:a16="http://schemas.microsoft.com/office/drawing/2014/main" id="{832B27C2-7468-CA48-BBE2-03D15C938C45}"/>
              </a:ext>
            </a:extLst>
          </p:cNvPr>
          <p:cNvSpPr>
            <a:spLocks noGrp="1"/>
          </p:cNvSpPr>
          <p:nvPr>
            <p:ph type="title" hasCustomPrompt="1"/>
          </p:nvPr>
        </p:nvSpPr>
        <p:spPr>
          <a:xfrm>
            <a:off x="533804" y="3956363"/>
            <a:ext cx="10896196" cy="507831"/>
          </a:xfrm>
        </p:spPr>
        <p:txBody>
          <a:bodyPr/>
          <a:lstStyle>
            <a:lvl1pPr>
              <a:lnSpc>
                <a:spcPct val="100000"/>
              </a:lnSpc>
              <a:defRPr sz="4800" baseline="0">
                <a:solidFill>
                  <a:schemeClr val="bg1"/>
                </a:solidFill>
                <a:latin typeface="YaleNew" panose="02000602050000020003" pitchFamily="2" charset="77"/>
                <a:cs typeface="Microsoft Sans Serif" panose="020B0604020202020204" pitchFamily="34" charset="0"/>
              </a:defRPr>
            </a:lvl1pPr>
          </a:lstStyle>
          <a:p>
            <a:r>
              <a:rPr lang="en-US" dirty="0"/>
              <a:t>Title</a:t>
            </a:r>
          </a:p>
        </p:txBody>
      </p:sp>
      <p:sp>
        <p:nvSpPr>
          <p:cNvPr id="21" name="Text Placeholder 9">
            <a:extLst>
              <a:ext uri="{FF2B5EF4-FFF2-40B4-BE49-F238E27FC236}">
                <a16:creationId xmlns:a16="http://schemas.microsoft.com/office/drawing/2014/main" id="{B695E12F-DFE3-ED48-A11A-378A21155C83}"/>
              </a:ext>
            </a:extLst>
          </p:cNvPr>
          <p:cNvSpPr>
            <a:spLocks noGrp="1"/>
          </p:cNvSpPr>
          <p:nvPr>
            <p:ph type="body" sz="quarter" idx="17" hasCustomPrompt="1"/>
          </p:nvPr>
        </p:nvSpPr>
        <p:spPr>
          <a:xfrm>
            <a:off x="533400" y="5120696"/>
            <a:ext cx="10895293" cy="274320"/>
          </a:xfrm>
          <a:prstGeom prst="rect">
            <a:avLst/>
          </a:prstGeom>
        </p:spPr>
        <p:txBody>
          <a:bodyPr anchor="ctr"/>
          <a:lstStyle>
            <a:lvl1pPr marL="0" indent="0">
              <a:lnSpc>
                <a:spcPct val="100000"/>
              </a:lnSpc>
              <a:buNone/>
              <a:defRPr sz="1600" b="0" i="0" baseline="0">
                <a:solidFill>
                  <a:srgbClr val="FFFFFF"/>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spTree>
    <p:extLst>
      <p:ext uri="{BB962C8B-B14F-4D97-AF65-F5344CB8AC3E}">
        <p14:creationId xmlns:p14="http://schemas.microsoft.com/office/powerpoint/2010/main" val="2248346368"/>
      </p:ext>
    </p:extLst>
  </p:cSld>
  <p:clrMapOvr>
    <a:masterClrMapping/>
  </p:clrMapOvr>
  <p:extLst>
    <p:ext uri="{DCECCB84-F9BA-43D5-87BE-67443E8EF086}">
      <p15:sldGuideLst xmlns:p15="http://schemas.microsoft.com/office/powerpoint/2012/main">
        <p15:guide id="1" orient="horz" pos="3888" userDrawn="1">
          <p15:clr>
            <a:srgbClr val="FBAE40"/>
          </p15:clr>
        </p15:guide>
        <p15:guide id="2" pos="33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09600" y="3048000"/>
            <a:ext cx="8174736" cy="704088"/>
          </a:xfrm>
        </p:spPr>
        <p:txBody>
          <a:bodyPr/>
          <a:lstStyle>
            <a:lvl1pPr>
              <a:defRPr sz="3200">
                <a:solidFill>
                  <a:schemeClr val="bg1"/>
                </a:solidFill>
              </a:defRPr>
            </a:lvl1pPr>
          </a:lstStyle>
          <a:p>
            <a:r>
              <a:rPr lang="en-US"/>
              <a:t>Click to edit Master title style</a:t>
            </a:r>
            <a:endParaRPr lang="en-US" dirty="0"/>
          </a:p>
        </p:txBody>
      </p:sp>
      <p:pic>
        <p:nvPicPr>
          <p:cNvPr id="6" name="Picture 5" descr="A picture containing clipart&#10;&#10;Description automatically generated">
            <a:extLst>
              <a:ext uri="{FF2B5EF4-FFF2-40B4-BE49-F238E27FC236}">
                <a16:creationId xmlns:a16="http://schemas.microsoft.com/office/drawing/2014/main" id="{7707A2B3-1602-394F-8744-0C019B516FF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613006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C9E8-31CF-4363-2A09-FAF0B31B6F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2866A7-F2DA-04D9-F07D-9FAF4C5784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C38FC-CA2C-F2DF-C4C0-F44A3AABC9EE}"/>
              </a:ext>
            </a:extLst>
          </p:cNvPr>
          <p:cNvSpPr>
            <a:spLocks noGrp="1"/>
          </p:cNvSpPr>
          <p:nvPr>
            <p:ph type="dt" sz="half" idx="10"/>
          </p:nvPr>
        </p:nvSpPr>
        <p:spPr/>
        <p:txBody>
          <a:bodyPr/>
          <a:lstStyle/>
          <a:p>
            <a:fld id="{8476A5FB-173E-7C4D-8A30-5DC5C9685FBD}" type="datetimeFigureOut">
              <a:rPr lang="en-US" smtClean="0"/>
              <a:t>9/9/24</a:t>
            </a:fld>
            <a:endParaRPr lang="en-US"/>
          </a:p>
        </p:txBody>
      </p:sp>
      <p:sp>
        <p:nvSpPr>
          <p:cNvPr id="5" name="Footer Placeholder 4">
            <a:extLst>
              <a:ext uri="{FF2B5EF4-FFF2-40B4-BE49-F238E27FC236}">
                <a16:creationId xmlns:a16="http://schemas.microsoft.com/office/drawing/2014/main" id="{6011171D-795C-CE83-A2B2-A1F63C8F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7E67D-9440-6A01-B923-F2ADD227E531}"/>
              </a:ext>
            </a:extLst>
          </p:cNvPr>
          <p:cNvSpPr>
            <a:spLocks noGrp="1"/>
          </p:cNvSpPr>
          <p:nvPr>
            <p:ph type="sldNum" sz="quarter" idx="12"/>
          </p:nvPr>
        </p:nvSpPr>
        <p:spPr/>
        <p:txBody>
          <a:bodyPr/>
          <a:lstStyle/>
          <a:p>
            <a:fld id="{4242EEF0-3A60-1543-BA90-979798D71D60}" type="slidenum">
              <a:rPr lang="en-US" smtClean="0"/>
              <a:t>‹#›</a:t>
            </a:fld>
            <a:endParaRPr lang="en-US"/>
          </a:p>
        </p:txBody>
      </p:sp>
    </p:spTree>
    <p:extLst>
      <p:ext uri="{BB962C8B-B14F-4D97-AF65-F5344CB8AC3E}">
        <p14:creationId xmlns:p14="http://schemas.microsoft.com/office/powerpoint/2010/main" val="39768879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6754-8B19-5648-A4ED-9C59A80D2609}"/>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2069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A49397-1439-3447-B779-9BEFD835BF7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6D1F4-44D3-F845-AE6C-071C42D2700D}" type="slidenum">
              <a:rPr lang="en-US" smtClean="0"/>
              <a:t>‹#›</a:t>
            </a:fld>
            <a:endParaRPr lang="en-US"/>
          </a:p>
        </p:txBody>
      </p:sp>
    </p:spTree>
    <p:extLst>
      <p:ext uri="{BB962C8B-B14F-4D97-AF65-F5344CB8AC3E}">
        <p14:creationId xmlns:p14="http://schemas.microsoft.com/office/powerpoint/2010/main" val="55811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143000"/>
            <a:ext cx="10828421" cy="4876800"/>
          </a:xfrm>
        </p:spPr>
        <p:txBody>
          <a:bodyPr/>
          <a:lstStyle>
            <a:lvl1pPr marL="0" indent="0">
              <a:buFont typeface="Arial" charset="0"/>
              <a:buNone/>
              <a:defRPr>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613230860"/>
      </p:ext>
    </p:extLst>
  </p:cSld>
  <p:clrMapOvr>
    <a:masterClrMapping/>
  </p:clrMapOvr>
  <p:extLst>
    <p:ext uri="{DCECCB84-F9BA-43D5-87BE-67443E8EF086}">
      <p15:sldGuideLst xmlns:p15="http://schemas.microsoft.com/office/powerpoint/2012/main">
        <p15:guide id="1" orient="horz" pos="408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 Slide 1">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677582"/>
            <a:ext cx="10828421" cy="4342217"/>
          </a:xfrm>
        </p:spPr>
        <p:txBody>
          <a:bodyPr/>
          <a:lstStyle>
            <a:lvl1pPr marL="0" indent="0">
              <a:buFont typeface="Arial" charset="0"/>
              <a:buNone/>
              <a:defRPr>
                <a:solidFill>
                  <a:schemeClr val="tx2"/>
                </a:solidFill>
                <a:latin typeface="Microsoft Sans Serif" panose="020B0604020202020204" pitchFamily="34" charset="0"/>
                <a:cs typeface="Microsoft Sans Serif" panose="020B0604020202020204" pitchFamily="34" charset="0"/>
              </a:defRPr>
            </a:lvl1pPr>
            <a:lvl2pPr>
              <a:defRPr>
                <a:solidFill>
                  <a:schemeClr val="tx2"/>
                </a:solidFill>
                <a:latin typeface="Microsoft Sans Serif" panose="020B0604020202020204" pitchFamily="34" charset="0"/>
                <a:cs typeface="Microsoft Sans Serif" panose="020B0604020202020204" pitchFamily="34" charset="0"/>
              </a:defRPr>
            </a:lvl2pPr>
            <a:lvl3pPr>
              <a:defRPr>
                <a:solidFill>
                  <a:schemeClr val="tx2"/>
                </a:solidFill>
                <a:latin typeface="Microsoft Sans Serif" panose="020B0604020202020204" pitchFamily="34" charset="0"/>
                <a:cs typeface="Microsoft Sans Serif" panose="020B0604020202020204" pitchFamily="34" charset="0"/>
              </a:defRPr>
            </a:lvl3pPr>
            <a:lvl4pPr>
              <a:defRPr>
                <a:solidFill>
                  <a:schemeClr val="tx2"/>
                </a:solidFill>
                <a:latin typeface="Microsoft Sans Serif" panose="020B0604020202020204" pitchFamily="34" charset="0"/>
                <a:cs typeface="Microsoft Sans Serif" panose="020B0604020202020204" pitchFamily="34" charset="0"/>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3" name="Text Placeholder 2">
            <a:extLst>
              <a:ext uri="{FF2B5EF4-FFF2-40B4-BE49-F238E27FC236}">
                <a16:creationId xmlns:a16="http://schemas.microsoft.com/office/drawing/2014/main" id="{142C0793-E1F7-4143-8EEE-B1FF00AA2353}"/>
              </a:ext>
            </a:extLst>
          </p:cNvPr>
          <p:cNvSpPr>
            <a:spLocks noGrp="1"/>
          </p:cNvSpPr>
          <p:nvPr>
            <p:ph type="body" sz="quarter" idx="11" hasCustomPrompt="1"/>
          </p:nvPr>
        </p:nvSpPr>
        <p:spPr>
          <a:xfrm>
            <a:off x="601663" y="1143000"/>
            <a:ext cx="10828337" cy="365760"/>
          </a:xfrm>
          <a:solidFill>
            <a:schemeClr val="accent3">
              <a:lumMod val="20000"/>
              <a:lumOff val="80000"/>
            </a:schemeClr>
          </a:solidFill>
        </p:spPr>
        <p:txBody>
          <a:bodyPr anchor="ctr"/>
          <a:lstStyle>
            <a:lvl1pPr>
              <a:defRPr sz="20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563635413"/>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Slide 1">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2" name="Rectangle 1">
            <a:extLst>
              <a:ext uri="{FF2B5EF4-FFF2-40B4-BE49-F238E27FC236}">
                <a16:creationId xmlns:a16="http://schemas.microsoft.com/office/drawing/2014/main" id="{5E7FAE46-5523-A449-BBC9-B01DE2E34319}"/>
              </a:ext>
            </a:extLst>
          </p:cNvPr>
          <p:cNvSpPr/>
          <p:nvPr userDrawn="1"/>
        </p:nvSpPr>
        <p:spPr>
          <a:xfrm>
            <a:off x="0" y="1050376"/>
            <a:ext cx="12192000" cy="1371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5" name="Text Placeholder 4">
            <a:extLst>
              <a:ext uri="{FF2B5EF4-FFF2-40B4-BE49-F238E27FC236}">
                <a16:creationId xmlns:a16="http://schemas.microsoft.com/office/drawing/2014/main" id="{74660C22-5402-1741-9ACA-7B960AF53EA7}"/>
              </a:ext>
            </a:extLst>
          </p:cNvPr>
          <p:cNvSpPr>
            <a:spLocks noGrp="1"/>
          </p:cNvSpPr>
          <p:nvPr>
            <p:ph type="body" sz="quarter" idx="11"/>
          </p:nvPr>
        </p:nvSpPr>
        <p:spPr>
          <a:xfrm>
            <a:off x="601287" y="1355176"/>
            <a:ext cx="10828337" cy="762000"/>
          </a:xfrm>
        </p:spPr>
        <p:txBody>
          <a:bodyPr anchor="ctr"/>
          <a:lstStyle>
            <a:lvl1pPr>
              <a:defRPr sz="2400">
                <a:solidFill>
                  <a:schemeClr val="tx2"/>
                </a:solidFill>
              </a:defRPr>
            </a:lvl1pPr>
          </a:lstStyle>
          <a:p>
            <a:pPr lvl="0"/>
            <a:r>
              <a:rPr lang="en-US" dirty="0"/>
              <a:t>Edit Master text styles</a:t>
            </a:r>
          </a:p>
        </p:txBody>
      </p:sp>
      <p:sp>
        <p:nvSpPr>
          <p:cNvPr id="8" name="Content Placeholder 7">
            <a:extLst>
              <a:ext uri="{FF2B5EF4-FFF2-40B4-BE49-F238E27FC236}">
                <a16:creationId xmlns:a16="http://schemas.microsoft.com/office/drawing/2014/main" id="{6A3A0CFA-19B1-E741-9C2C-F4F262C3C6A2}"/>
              </a:ext>
            </a:extLst>
          </p:cNvPr>
          <p:cNvSpPr>
            <a:spLocks noGrp="1"/>
          </p:cNvSpPr>
          <p:nvPr>
            <p:ph sz="quarter" idx="12"/>
          </p:nvPr>
        </p:nvSpPr>
        <p:spPr>
          <a:xfrm>
            <a:off x="601287" y="2599287"/>
            <a:ext cx="10828337" cy="36734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21369"/>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741FB7F-4339-CE40-88F6-F6B2A9B73936}"/>
              </a:ext>
            </a:extLst>
          </p:cNvPr>
          <p:cNvSpPr>
            <a:spLocks noGrp="1"/>
          </p:cNvSpPr>
          <p:nvPr>
            <p:ph type="sldNum" sz="quarter" idx="15"/>
          </p:nvPr>
        </p:nvSpPr>
        <p:spPr/>
        <p:txBody>
          <a:bodyPr/>
          <a:lstStyle>
            <a:lvl1pPr>
              <a:defRPr/>
            </a:lvl1pPr>
          </a:lstStyle>
          <a:p>
            <a:pPr>
              <a:defRPr/>
            </a:pPr>
            <a:fld id="{59D14E7F-45AD-DE46-9B52-3C1C3176B3A7}" type="slidenum">
              <a:rPr lang="en-US"/>
              <a:pPr>
                <a:defRPr/>
              </a:pPr>
              <a:t>‹#›</a:t>
            </a:fld>
            <a:endParaRPr lang="en-US" dirty="0"/>
          </a:p>
        </p:txBody>
      </p:sp>
      <p:pic>
        <p:nvPicPr>
          <p:cNvPr id="5" name="Picture 4">
            <a:extLst>
              <a:ext uri="{FF2B5EF4-FFF2-40B4-BE49-F238E27FC236}">
                <a16:creationId xmlns:a16="http://schemas.microsoft.com/office/drawing/2014/main" id="{234612E1-61AF-F141-B4E6-86D0A4A8C078}"/>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4" name="Text Placeholder 3">
            <a:extLst>
              <a:ext uri="{FF2B5EF4-FFF2-40B4-BE49-F238E27FC236}">
                <a16:creationId xmlns:a16="http://schemas.microsoft.com/office/drawing/2014/main" id="{AACC622F-487B-E241-B84C-53A83BDC9440}"/>
              </a:ext>
            </a:extLst>
          </p:cNvPr>
          <p:cNvSpPr>
            <a:spLocks noGrp="1"/>
          </p:cNvSpPr>
          <p:nvPr>
            <p:ph type="body" sz="quarter" idx="16" hasCustomPrompt="1"/>
          </p:nvPr>
        </p:nvSpPr>
        <p:spPr>
          <a:xfrm>
            <a:off x="381000" y="2324100"/>
            <a:ext cx="11430000" cy="2209800"/>
          </a:xfrm>
        </p:spPr>
        <p:txBody>
          <a:bodyPr anchor="ctr"/>
          <a:lstStyle>
            <a:lvl1pPr>
              <a:defRPr sz="8000">
                <a:latin typeface="YaleNew" panose="02000602050000020003" pitchFamily="2" charset="77"/>
              </a:defRPr>
            </a:lvl1pPr>
          </a:lstStyle>
          <a:p>
            <a:pPr lvl="0"/>
            <a:r>
              <a:rPr lang="en-US" dirty="0"/>
              <a:t>Divider Slide</a:t>
            </a:r>
          </a:p>
        </p:txBody>
      </p:sp>
    </p:spTree>
    <p:extLst>
      <p:ext uri="{BB962C8B-B14F-4D97-AF65-F5344CB8AC3E}">
        <p14:creationId xmlns:p14="http://schemas.microsoft.com/office/powerpoint/2010/main" val="87129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 Slide 1">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3" name="Text Placeholder 2">
            <a:extLst>
              <a:ext uri="{FF2B5EF4-FFF2-40B4-BE49-F238E27FC236}">
                <a16:creationId xmlns:a16="http://schemas.microsoft.com/office/drawing/2014/main" id="{142C0793-E1F7-4143-8EEE-B1FF00AA2353}"/>
              </a:ext>
            </a:extLst>
          </p:cNvPr>
          <p:cNvSpPr>
            <a:spLocks noGrp="1"/>
          </p:cNvSpPr>
          <p:nvPr>
            <p:ph type="body" sz="quarter" idx="11" hasCustomPrompt="1"/>
          </p:nvPr>
        </p:nvSpPr>
        <p:spPr>
          <a:xfrm>
            <a:off x="601663" y="1143000"/>
            <a:ext cx="10828337" cy="365760"/>
          </a:xfrm>
          <a:solidFill>
            <a:schemeClr val="accent3">
              <a:lumMod val="20000"/>
              <a:lumOff val="80000"/>
            </a:schemeClr>
          </a:solidFill>
        </p:spPr>
        <p:txBody>
          <a:bodyPr anchor="ctr"/>
          <a:lstStyle>
            <a:lvl1pPr>
              <a:defRPr sz="2000">
                <a:solidFill>
                  <a:schemeClr val="tx2"/>
                </a:solidFill>
              </a:defRPr>
            </a:lvl1pPr>
          </a:lstStyle>
          <a:p>
            <a:pPr lvl="0"/>
            <a:r>
              <a:rPr lang="en-US" dirty="0"/>
              <a:t>EDIT MASTER TEXT STYLES</a:t>
            </a:r>
          </a:p>
        </p:txBody>
      </p:sp>
      <p:sp>
        <p:nvSpPr>
          <p:cNvPr id="8" name="Content Placeholder 7">
            <a:extLst>
              <a:ext uri="{FF2B5EF4-FFF2-40B4-BE49-F238E27FC236}">
                <a16:creationId xmlns:a16="http://schemas.microsoft.com/office/drawing/2014/main" id="{C8433FC3-5296-964B-AD6E-84BADB8C2AA7}"/>
              </a:ext>
            </a:extLst>
          </p:cNvPr>
          <p:cNvSpPr>
            <a:spLocks noGrp="1"/>
          </p:cNvSpPr>
          <p:nvPr>
            <p:ph sz="quarter" idx="13"/>
          </p:nvPr>
        </p:nvSpPr>
        <p:spPr>
          <a:xfrm>
            <a:off x="6096000" y="1676400"/>
            <a:ext cx="5334000" cy="4572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E5A66AA7-1DC7-CD42-AA8F-4303706B4626}"/>
              </a:ext>
            </a:extLst>
          </p:cNvPr>
          <p:cNvSpPr>
            <a:spLocks noGrp="1"/>
          </p:cNvSpPr>
          <p:nvPr>
            <p:ph sz="quarter" idx="14"/>
          </p:nvPr>
        </p:nvSpPr>
        <p:spPr>
          <a:xfrm>
            <a:off x="598829" y="1676400"/>
            <a:ext cx="5334000" cy="4572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9834758"/>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143000"/>
            <a:ext cx="10828421" cy="4800600"/>
          </a:xfrm>
        </p:spPr>
        <p:txBody>
          <a:bodyPr/>
          <a:lstStyle>
            <a:lvl1pPr marL="214313" indent="-214313">
              <a:buFont typeface="Arial" panose="020B0604020202020204" pitchFamily="34" charset="0"/>
              <a:buChar char="•"/>
              <a:defRPr i="0">
                <a:solidFill>
                  <a:schemeClr val="tx2"/>
                </a:solidFill>
                <a:latin typeface="Microsoft Sans Serif" panose="020B0604020202020204" pitchFamily="34" charset="0"/>
                <a:cs typeface="Microsoft Sans Serif" panose="020B0604020202020204" pitchFamily="34" charset="0"/>
              </a:defRPr>
            </a:lvl1pPr>
            <a:lvl2pPr>
              <a:defRPr i="0">
                <a:solidFill>
                  <a:schemeClr val="tx2"/>
                </a:solidFill>
                <a:latin typeface="Microsoft Sans Serif" panose="020B0604020202020204" pitchFamily="34" charset="0"/>
                <a:cs typeface="Microsoft Sans Serif" panose="020B0604020202020204" pitchFamily="34" charset="0"/>
              </a:defRPr>
            </a:lvl2pPr>
            <a:lvl3pPr>
              <a:defRPr i="0">
                <a:solidFill>
                  <a:schemeClr val="tx2"/>
                </a:solidFill>
                <a:latin typeface="Microsoft Sans Serif" panose="020B0604020202020204" pitchFamily="34" charset="0"/>
                <a:cs typeface="Microsoft Sans Serif" panose="020B0604020202020204" pitchFamily="34" charset="0"/>
              </a:defRPr>
            </a:lvl3pPr>
            <a:lvl4pPr>
              <a:defRPr i="0">
                <a:solidFill>
                  <a:schemeClr val="tx2"/>
                </a:solidFill>
                <a:latin typeface="Microsoft Sans Serif" panose="020B0604020202020204" pitchFamily="34" charset="0"/>
                <a:cs typeface="Microsoft Sans Serif" panose="020B0604020202020204" pitchFamily="34" charset="0"/>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47B60CCC-B084-C348-9BCD-BBA56EC3E47E}"/>
              </a:ext>
            </a:extLst>
          </p:cNvPr>
          <p:cNvSpPr>
            <a:spLocks noGrp="1"/>
          </p:cNvSpPr>
          <p:nvPr>
            <p:ph type="sldNum" sz="quarter" idx="10"/>
          </p:nvPr>
        </p:nvSpPr>
        <p:spPr/>
        <p:txBody>
          <a:bodyPr/>
          <a:lstStyle>
            <a:lvl1pPr>
              <a:defRPr/>
            </a:lvl1pPr>
          </a:lstStyle>
          <a:p>
            <a:pPr>
              <a:defRPr/>
            </a:pPr>
            <a:fld id="{5A0BCCF5-4884-6E4B-9EA1-561DD01E3524}" type="slidenum">
              <a:rPr lang="en-US"/>
              <a:pPr>
                <a:defRPr/>
              </a:pPr>
              <a:t>‹#›</a:t>
            </a:fld>
            <a:endParaRPr lang="en-US" dirty="0"/>
          </a:p>
        </p:txBody>
      </p:sp>
      <p:pic>
        <p:nvPicPr>
          <p:cNvPr id="7" name="Picture 6">
            <a:extLst>
              <a:ext uri="{FF2B5EF4-FFF2-40B4-BE49-F238E27FC236}">
                <a16:creationId xmlns:a16="http://schemas.microsoft.com/office/drawing/2014/main" id="{D55614B9-0AF3-6C44-B9DE-33D82E751E20}"/>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9482116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D2636B2-A160-994F-823A-B4842843481B}"/>
              </a:ext>
            </a:extLst>
          </p:cNvPr>
          <p:cNvSpPr>
            <a:spLocks noGrp="1"/>
          </p:cNvSpPr>
          <p:nvPr>
            <p:ph type="title"/>
          </p:nvPr>
        </p:nvSpPr>
        <p:spPr bwMode="auto">
          <a:xfrm>
            <a:off x="620184" y="466725"/>
            <a:ext cx="10896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Title</a:t>
            </a:r>
          </a:p>
        </p:txBody>
      </p:sp>
      <p:sp>
        <p:nvSpPr>
          <p:cNvPr id="1027" name="Text Placeholder 2">
            <a:extLst>
              <a:ext uri="{FF2B5EF4-FFF2-40B4-BE49-F238E27FC236}">
                <a16:creationId xmlns:a16="http://schemas.microsoft.com/office/drawing/2014/main" id="{CEDDAC83-1CA6-5842-93DA-FC551F2B83A7}"/>
              </a:ext>
            </a:extLst>
          </p:cNvPr>
          <p:cNvSpPr>
            <a:spLocks noGrp="1"/>
          </p:cNvSpPr>
          <p:nvPr>
            <p:ph type="body" idx="1"/>
          </p:nvPr>
        </p:nvSpPr>
        <p:spPr bwMode="auto">
          <a:xfrm>
            <a:off x="620184" y="1323975"/>
            <a:ext cx="10896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7" name="Slide Number Placeholder 5">
            <a:extLst>
              <a:ext uri="{FF2B5EF4-FFF2-40B4-BE49-F238E27FC236}">
                <a16:creationId xmlns:a16="http://schemas.microsoft.com/office/drawing/2014/main" id="{34BFCD74-2D11-411D-BA34-B9AF6CDF1527}"/>
              </a:ext>
            </a:extLst>
          </p:cNvPr>
          <p:cNvSpPr>
            <a:spLocks noGrp="1"/>
          </p:cNvSpPr>
          <p:nvPr>
            <p:ph type="sldNum" sz="quarter" idx="4"/>
          </p:nvPr>
        </p:nvSpPr>
        <p:spPr>
          <a:xfrm>
            <a:off x="8773584" y="6407151"/>
            <a:ext cx="2743200" cy="214313"/>
          </a:xfrm>
          <a:prstGeom prst="rect">
            <a:avLst/>
          </a:prstGeom>
        </p:spPr>
        <p:txBody>
          <a:bodyPr vert="horz" lIns="0" tIns="0" rIns="0" bIns="0" rtlCol="0" anchor="t"/>
          <a:lstStyle>
            <a:lvl1pPr algn="r" defTabSz="342900" eaLnBrk="1" fontAlgn="auto" hangingPunct="1">
              <a:spcBef>
                <a:spcPts val="0"/>
              </a:spcBef>
              <a:spcAft>
                <a:spcPts val="0"/>
              </a:spcAft>
              <a:defRPr sz="900" b="0" i="0" baseline="0">
                <a:solidFill>
                  <a:prstClr val="black">
                    <a:tint val="75000"/>
                  </a:prstClr>
                </a:solidFill>
                <a:latin typeface="Microsoft Sans Serif" panose="020B0604020202020204" pitchFamily="34" charset="0"/>
              </a:defRPr>
            </a:lvl1pPr>
          </a:lstStyle>
          <a:p>
            <a:pPr>
              <a:defRPr/>
            </a:pPr>
            <a:fld id="{6E185F3A-9EB0-004F-8466-36A321E6E18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66" r:id="rId1"/>
    <p:sldLayoutId id="2147483785" r:id="rId2"/>
    <p:sldLayoutId id="2147483809" r:id="rId3"/>
    <p:sldLayoutId id="2147483783" r:id="rId4"/>
    <p:sldLayoutId id="2147483844" r:id="rId5"/>
    <p:sldLayoutId id="2147483843" r:id="rId6"/>
    <p:sldLayoutId id="2147483865" r:id="rId7"/>
    <p:sldLayoutId id="2147483845" r:id="rId8"/>
    <p:sldLayoutId id="2147483784" r:id="rId9"/>
    <p:sldLayoutId id="2147483803" r:id="rId10"/>
    <p:sldLayoutId id="2147483812" r:id="rId11"/>
    <p:sldLayoutId id="2147483814" r:id="rId12"/>
    <p:sldLayoutId id="2147483897" r:id="rId13"/>
    <p:sldLayoutId id="2147483838" r:id="rId14"/>
    <p:sldLayoutId id="2147483840" r:id="rId15"/>
    <p:sldLayoutId id="2147483842" r:id="rId16"/>
    <p:sldLayoutId id="2147483841" r:id="rId17"/>
    <p:sldLayoutId id="2147483839" r:id="rId18"/>
    <p:sldLayoutId id="2147483802" r:id="rId19"/>
    <p:sldLayoutId id="2147483811" r:id="rId20"/>
    <p:sldLayoutId id="2147483798" r:id="rId21"/>
    <p:sldLayoutId id="2147483816" r:id="rId22"/>
    <p:sldLayoutId id="2147483788" r:id="rId23"/>
    <p:sldLayoutId id="2147483804" r:id="rId24"/>
    <p:sldLayoutId id="2147483808" r:id="rId25"/>
    <p:sldLayoutId id="2147483789" r:id="rId26"/>
    <p:sldLayoutId id="2147483805" r:id="rId27"/>
    <p:sldLayoutId id="2147483806" r:id="rId28"/>
    <p:sldLayoutId id="2147483807" r:id="rId29"/>
    <p:sldLayoutId id="2147483795" r:id="rId30"/>
    <p:sldLayoutId id="2147483898" r:id="rId31"/>
    <p:sldLayoutId id="2147483899" r:id="rId32"/>
    <p:sldLayoutId id="2147483907" r:id="rId33"/>
  </p:sldLayoutIdLst>
  <p:hf hdr="0" ftr="0" dt="0"/>
  <p:txStyles>
    <p:title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p:titleStyle>
    <p:bodyStyle>
      <a:lvl1pPr algn="l" defTabSz="685800" rtl="0" eaLnBrk="1" fontAlgn="base" hangingPunct="1">
        <a:lnSpc>
          <a:spcPct val="120000"/>
        </a:lnSpc>
        <a:spcBef>
          <a:spcPts val="750"/>
        </a:spcBef>
        <a:spcAft>
          <a:spcPct val="0"/>
        </a:spcAft>
        <a:buFont typeface="Arial" panose="020B0604020202020204" pitchFamily="34" charset="0"/>
        <a:defRPr sz="2000" i="0" kern="1200">
          <a:solidFill>
            <a:schemeClr val="tx2"/>
          </a:solidFill>
          <a:latin typeface="Microsoft Sans Serif" panose="020B0604020202020204" pitchFamily="34" charset="0"/>
          <a:ea typeface="+mn-ea"/>
          <a:cs typeface="Microsoft Sans Serif" panose="020B0604020202020204" pitchFamily="34" charset="0"/>
        </a:defRPr>
      </a:lvl1pPr>
      <a:lvl2pPr marL="5572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800" i="0" kern="1200">
          <a:solidFill>
            <a:schemeClr val="tx2"/>
          </a:solidFill>
          <a:latin typeface="Microsoft Sans Serif" panose="020B0604020202020204" pitchFamily="34" charset="0"/>
          <a:ea typeface="+mn-ea"/>
          <a:cs typeface="Microsoft Sans Serif" panose="020B0604020202020204" pitchFamily="34" charset="0"/>
        </a:defRPr>
      </a:lvl2pPr>
      <a:lvl3pPr marL="9001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600" i="0" kern="1200">
          <a:solidFill>
            <a:schemeClr val="tx2"/>
          </a:solidFill>
          <a:latin typeface="Microsoft Sans Serif" panose="020B0604020202020204" pitchFamily="34" charset="0"/>
          <a:ea typeface="+mn-ea"/>
          <a:cs typeface="Microsoft Sans Serif" panose="020B0604020202020204" pitchFamily="34" charset="0"/>
        </a:defRPr>
      </a:lvl3pPr>
      <a:lvl4pPr marL="12430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400" i="0" kern="1200">
          <a:solidFill>
            <a:schemeClr val="tx2"/>
          </a:solidFill>
          <a:latin typeface="Microsoft Sans Serif" panose="020B0604020202020204" pitchFamily="34" charset="0"/>
          <a:ea typeface="+mn-ea"/>
          <a:cs typeface="Microsoft Sans Serif" panose="020B0604020202020204" pitchFamily="34" charset="0"/>
        </a:defRPr>
      </a:lvl4pPr>
      <a:lvl5pPr marL="15859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200" i="0" kern="1200">
          <a:solidFill>
            <a:schemeClr val="tx2"/>
          </a:solidFill>
          <a:latin typeface="Microsoft Sans Serif" panose="020B0604020202020204" pitchFamily="34" charset="0"/>
          <a:ea typeface="+mn-ea"/>
          <a:cs typeface="Microsoft Sans Serif"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1.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1.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2.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B3D5E-CDA5-7544-8AF2-27182E3A4BA5}"/>
              </a:ext>
            </a:extLst>
          </p:cNvPr>
          <p:cNvSpPr>
            <a:spLocks noGrp="1"/>
          </p:cNvSpPr>
          <p:nvPr>
            <p:ph type="body" sz="quarter" idx="14"/>
          </p:nvPr>
        </p:nvSpPr>
        <p:spPr>
          <a:xfrm>
            <a:off x="594360" y="3002280"/>
            <a:ext cx="10895293" cy="274320"/>
          </a:xfrm>
        </p:spPr>
        <p:txBody>
          <a:bodyPr/>
          <a:lstStyle/>
          <a:p>
            <a:r>
              <a:rPr lang="en-US" dirty="0">
                <a:solidFill>
                  <a:schemeClr val="accent3">
                    <a:lumMod val="60000"/>
                    <a:lumOff val="40000"/>
                  </a:schemeClr>
                </a:solidFill>
              </a:rPr>
              <a:t>Brian Ondov, PhD</a:t>
            </a:r>
          </a:p>
        </p:txBody>
      </p:sp>
      <p:sp>
        <p:nvSpPr>
          <p:cNvPr id="3" name="Title 2">
            <a:extLst>
              <a:ext uri="{FF2B5EF4-FFF2-40B4-BE49-F238E27FC236}">
                <a16:creationId xmlns:a16="http://schemas.microsoft.com/office/drawing/2014/main" id="{5C672551-0490-1841-BAE1-8F9EEE290D33}"/>
              </a:ext>
            </a:extLst>
          </p:cNvPr>
          <p:cNvSpPr>
            <a:spLocks noGrp="1"/>
          </p:cNvSpPr>
          <p:nvPr>
            <p:ph type="title"/>
          </p:nvPr>
        </p:nvSpPr>
        <p:spPr>
          <a:xfrm>
            <a:off x="609600" y="1371601"/>
            <a:ext cx="10896196" cy="1447800"/>
          </a:xfrm>
        </p:spPr>
        <p:txBody>
          <a:bodyPr/>
          <a:lstStyle/>
          <a:p>
            <a:r>
              <a:rPr lang="en-US" sz="4400" dirty="0"/>
              <a:t>The </a:t>
            </a:r>
            <a:r>
              <a:rPr lang="en-US" sz="4400" u="sng" dirty="0"/>
              <a:t>P</a:t>
            </a:r>
            <a:r>
              <a:rPr lang="en-US" sz="4400" dirty="0"/>
              <a:t>lain </a:t>
            </a:r>
            <a:r>
              <a:rPr lang="en-US" sz="4400" u="sng" dirty="0"/>
              <a:t>L</a:t>
            </a:r>
            <a:r>
              <a:rPr lang="en-US" sz="4400" dirty="0"/>
              <a:t>anguage </a:t>
            </a:r>
            <a:r>
              <a:rPr lang="en-US" sz="4400" u="sng" dirty="0"/>
              <a:t>A</a:t>
            </a:r>
            <a:r>
              <a:rPr lang="en-US" sz="4400" dirty="0"/>
              <a:t>daptation of</a:t>
            </a:r>
            <a:r>
              <a:rPr lang="en-US" sz="4400" u="sng" dirty="0"/>
              <a:t> B</a:t>
            </a:r>
            <a:r>
              <a:rPr lang="en-US" sz="4400" dirty="0"/>
              <a:t>iomedical </a:t>
            </a:r>
            <a:r>
              <a:rPr lang="en-US" sz="4400" u="sng" dirty="0"/>
              <a:t>A</a:t>
            </a:r>
            <a:r>
              <a:rPr lang="en-US" sz="4400" dirty="0"/>
              <a:t>bstracts (PLABA) track @ TREC</a:t>
            </a:r>
          </a:p>
        </p:txBody>
      </p:sp>
      <p:sp>
        <p:nvSpPr>
          <p:cNvPr id="4" name="Text Placeholder 3">
            <a:extLst>
              <a:ext uri="{FF2B5EF4-FFF2-40B4-BE49-F238E27FC236}">
                <a16:creationId xmlns:a16="http://schemas.microsoft.com/office/drawing/2014/main" id="{BB10CEB2-4DCD-A34F-8361-D3A26FFE0BB7}"/>
              </a:ext>
            </a:extLst>
          </p:cNvPr>
          <p:cNvSpPr>
            <a:spLocks noGrp="1"/>
          </p:cNvSpPr>
          <p:nvPr>
            <p:ph type="body" sz="quarter" idx="16"/>
          </p:nvPr>
        </p:nvSpPr>
        <p:spPr>
          <a:xfrm>
            <a:off x="603504" y="3459480"/>
            <a:ext cx="10895293" cy="274320"/>
          </a:xfrm>
        </p:spPr>
        <p:txBody>
          <a:bodyPr/>
          <a:lstStyle/>
          <a:p>
            <a:r>
              <a:rPr lang="en-US" dirty="0">
                <a:solidFill>
                  <a:schemeClr val="accent3">
                    <a:lumMod val="60000"/>
                    <a:lumOff val="40000"/>
                  </a:schemeClr>
                </a:solidFill>
              </a:rPr>
              <a:t>Department of Biomedical Informatics &amp; Data Science</a:t>
            </a:r>
          </a:p>
        </p:txBody>
      </p:sp>
    </p:spTree>
    <p:extLst>
      <p:ext uri="{BB962C8B-B14F-4D97-AF65-F5344CB8AC3E}">
        <p14:creationId xmlns:p14="http://schemas.microsoft.com/office/powerpoint/2010/main" val="3733508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C0E1518-C077-5AB9-616D-EB51A2B40109}"/>
              </a:ext>
            </a:extLst>
          </p:cNvPr>
          <p:cNvGraphicFramePr>
            <a:graphicFrameLocks noGrp="1"/>
          </p:cNvGraphicFramePr>
          <p:nvPr>
            <p:extLst>
              <p:ext uri="{D42A27DB-BD31-4B8C-83A1-F6EECF244321}">
                <p14:modId xmlns:p14="http://schemas.microsoft.com/office/powerpoint/2010/main" val="74116729"/>
              </p:ext>
            </p:extLst>
          </p:nvPr>
        </p:nvGraphicFramePr>
        <p:xfrm>
          <a:off x="6739954" y="1219201"/>
          <a:ext cx="4309046" cy="4627969"/>
        </p:xfrm>
        <a:graphic>
          <a:graphicData uri="http://schemas.openxmlformats.org/drawingml/2006/table">
            <a:tbl>
              <a:tblPr>
                <a:effectLst>
                  <a:outerShdw blurRad="50800" dist="38100" dir="2700000" algn="tl" rotWithShape="0">
                    <a:prstClr val="black">
                      <a:alpha val="40000"/>
                    </a:prstClr>
                  </a:outerShdw>
                </a:effectLst>
              </a:tblPr>
              <a:tblGrid>
                <a:gridCol w="4309046">
                  <a:extLst>
                    <a:ext uri="{9D8B030D-6E8A-4147-A177-3AD203B41FA5}">
                      <a16:colId xmlns:a16="http://schemas.microsoft.com/office/drawing/2014/main" val="2538010119"/>
                    </a:ext>
                  </a:extLst>
                </a:gridCol>
              </a:tblGrid>
              <a:tr h="1177227">
                <a:tc>
                  <a:txBody>
                    <a:bodyPr/>
                    <a:lstStyle/>
                    <a:p>
                      <a:r>
                        <a:rPr lang="en-US" sz="1700" dirty="0">
                          <a:solidFill>
                            <a:schemeClr val="accent5">
                              <a:lumMod val="75000"/>
                            </a:schemeClr>
                          </a:solidFill>
                          <a:effectLst/>
                          <a:latin typeface="Helvetica Neue" panose="02000503000000020004" pitchFamily="2" charset="0"/>
                        </a:rPr>
                        <a:t>Nephrotic Syndrome (</a:t>
                      </a:r>
                      <a:r>
                        <a:rPr lang="en-US" sz="1700" dirty="0">
                          <a:solidFill>
                            <a:srgbClr val="D150E3"/>
                          </a:solidFill>
                          <a:effectLst/>
                          <a:latin typeface="Helvetica Neue" panose="02000503000000020004" pitchFamily="2" charset="0"/>
                        </a:rPr>
                        <a:t>NS</a:t>
                      </a:r>
                      <a:r>
                        <a:rPr lang="en-US" sz="1700" dirty="0">
                          <a:solidFill>
                            <a:schemeClr val="accent5">
                              <a:lumMod val="75000"/>
                            </a:schemeClr>
                          </a:solidFill>
                          <a:effectLst/>
                          <a:latin typeface="Helvetica Neue" panose="02000503000000020004" pitchFamily="2" charset="0"/>
                        </a:rPr>
                        <a:t>) is a combination of symptoms relating to the kidneys</a:t>
                      </a:r>
                      <a:r>
                        <a:rPr lang="en-US" sz="1700" dirty="0">
                          <a:solidFill>
                            <a:schemeClr val="accent3">
                              <a:lumMod val="75000"/>
                            </a:schemeClr>
                          </a:solidFill>
                          <a:effectLst/>
                          <a:highlight>
                            <a:srgbClr val="FFFF00"/>
                          </a:highlight>
                          <a:latin typeface="Helvetica Neue" panose="02000503000000020004" pitchFamily="2" charset="0"/>
                        </a:rPr>
                        <a:t>. </a:t>
                      </a:r>
                      <a:r>
                        <a:rPr lang="en-US" sz="1700" dirty="0">
                          <a:solidFill>
                            <a:srgbClr val="000000"/>
                          </a:solidFill>
                          <a:effectLst/>
                          <a:latin typeface="Helvetica Neue" panose="02000503000000020004" pitchFamily="2" charset="0"/>
                        </a:rPr>
                        <a:t>There is not much information about how </a:t>
                      </a:r>
                      <a:r>
                        <a:rPr lang="en-US" sz="1700" dirty="0">
                          <a:solidFill>
                            <a:srgbClr val="D150E3"/>
                          </a:solidFill>
                          <a:effectLst/>
                          <a:latin typeface="Helvetica Neue" panose="02000503000000020004" pitchFamily="2" charset="0"/>
                        </a:rPr>
                        <a:t>NS</a:t>
                      </a:r>
                      <a:r>
                        <a:rPr lang="en-US" sz="1700" dirty="0">
                          <a:solidFill>
                            <a:srgbClr val="000000"/>
                          </a:solidFill>
                          <a:effectLst/>
                          <a:latin typeface="Helvetica Neue" panose="02000503000000020004" pitchFamily="2" charset="0"/>
                        </a:rPr>
                        <a:t> exists in the population.</a:t>
                      </a:r>
                      <a:endParaRPr lang="en-US" sz="1700" dirty="0">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39283898"/>
                  </a:ext>
                </a:extLst>
              </a:tr>
              <a:tr h="1433802">
                <a:tc>
                  <a:txBody>
                    <a:bodyPr/>
                    <a:lstStyle/>
                    <a:p>
                      <a:r>
                        <a:rPr lang="en-US" sz="1700" dirty="0">
                          <a:solidFill>
                            <a:schemeClr val="accent6">
                              <a:lumMod val="75000"/>
                            </a:schemeClr>
                          </a:solidFill>
                          <a:effectLst/>
                          <a:latin typeface="Helvetica Neue" panose="02000503000000020004" pitchFamily="2" charset="0"/>
                        </a:rPr>
                        <a:t>Kidney specialists </a:t>
                      </a:r>
                      <a:r>
                        <a:rPr lang="en-US" sz="1700" dirty="0">
                          <a:solidFill>
                            <a:srgbClr val="000000"/>
                          </a:solidFill>
                          <a:effectLst/>
                          <a:latin typeface="Helvetica Neue" panose="02000503000000020004" pitchFamily="2" charset="0"/>
                        </a:rPr>
                        <a:t>looked at medical records to confirm </a:t>
                      </a:r>
                      <a:r>
                        <a:rPr lang="en-US" sz="1700" dirty="0">
                          <a:solidFill>
                            <a:srgbClr val="D150E3"/>
                          </a:solidFill>
                          <a:effectLst/>
                          <a:latin typeface="Helvetica Neue" panose="02000503000000020004" pitchFamily="2" charset="0"/>
                        </a:rPr>
                        <a:t>NS </a:t>
                      </a:r>
                      <a:r>
                        <a:rPr lang="en-US" sz="1700" dirty="0">
                          <a:solidFill>
                            <a:srgbClr val="000000"/>
                          </a:solidFill>
                          <a:effectLst/>
                          <a:latin typeface="Helvetica Neue" panose="02000503000000020004" pitchFamily="2" charset="0"/>
                        </a:rPr>
                        <a:t>and determined </a:t>
                      </a:r>
                      <a:r>
                        <a:rPr lang="en-US" sz="1700" dirty="0">
                          <a:solidFill>
                            <a:schemeClr val="accent6">
                              <a:lumMod val="75000"/>
                            </a:schemeClr>
                          </a:solidFill>
                          <a:effectLst/>
                          <a:latin typeface="Helvetica Neue" panose="02000503000000020004" pitchFamily="2" charset="0"/>
                        </a:rPr>
                        <a:t>causes</a:t>
                      </a:r>
                      <a:r>
                        <a:rPr lang="en-US" sz="1700" dirty="0">
                          <a:solidFill>
                            <a:srgbClr val="000000"/>
                          </a:solidFill>
                          <a:effectLst/>
                          <a:latin typeface="Helvetica Neue" panose="02000503000000020004" pitchFamily="2" charset="0"/>
                        </a:rPr>
                        <a:t>.</a:t>
                      </a:r>
                    </a:p>
                    <a:p>
                      <a:endParaRPr lang="en-US" sz="1700" dirty="0">
                        <a:solidFill>
                          <a:srgbClr val="000000"/>
                        </a:solidFill>
                        <a:effectLst/>
                        <a:latin typeface="Helvetica Neue" panose="02000503000000020004" pitchFamily="2" charset="0"/>
                      </a:endParaRPr>
                    </a:p>
                    <a:p>
                      <a:endParaRPr lang="en-US" sz="1700" dirty="0">
                        <a:solidFill>
                          <a:srgbClr val="000000"/>
                        </a:solidFill>
                        <a:effectLst/>
                        <a:latin typeface="Helvetica Neue" panose="02000503000000020004" pitchFamily="2" charset="0"/>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15936371"/>
                  </a:ext>
                </a:extLst>
              </a:tr>
              <a:tr h="1991449">
                <a:tc>
                  <a:txBody>
                    <a:bodyPr/>
                    <a:lstStyle/>
                    <a:p>
                      <a:r>
                        <a:rPr lang="en-US" sz="1700" dirty="0">
                          <a:solidFill>
                            <a:srgbClr val="000000"/>
                          </a:solidFill>
                          <a:effectLst/>
                          <a:latin typeface="Helvetica Neue" panose="02000503000000020004" pitchFamily="2" charset="0"/>
                        </a:rPr>
                        <a:t>For comparison, we also found a group of adults with no diabetes, </a:t>
                      </a:r>
                      <a:r>
                        <a:rPr lang="en-US" sz="1700" dirty="0">
                          <a:solidFill>
                            <a:srgbClr val="D150E3"/>
                          </a:solidFill>
                          <a:effectLst/>
                          <a:latin typeface="Helvetica Neue" panose="02000503000000020004" pitchFamily="2" charset="0"/>
                        </a:rPr>
                        <a:t>NS</a:t>
                      </a:r>
                      <a:r>
                        <a:rPr lang="en-US" sz="1700" dirty="0">
                          <a:solidFill>
                            <a:srgbClr val="000000"/>
                          </a:solidFill>
                          <a:effectLst/>
                          <a:latin typeface="Helvetica Neue" panose="02000503000000020004" pitchFamily="2" charset="0"/>
                        </a:rPr>
                        <a:t>, or proteinuria </a:t>
                      </a:r>
                      <a:r>
                        <a:rPr lang="en-US" sz="1700" dirty="0">
                          <a:solidFill>
                            <a:schemeClr val="accent5">
                              <a:lumMod val="75000"/>
                            </a:schemeClr>
                          </a:solidFill>
                          <a:effectLst/>
                          <a:latin typeface="Helvetica Neue" panose="02000503000000020004" pitchFamily="2" charset="0"/>
                        </a:rPr>
                        <a:t>(too much protein in the urine) </a:t>
                      </a:r>
                      <a:r>
                        <a:rPr lang="en-US" sz="1700" dirty="0">
                          <a:solidFill>
                            <a:srgbClr val="000000"/>
                          </a:solidFill>
                          <a:effectLst/>
                          <a:latin typeface="Helvetica Neue" panose="02000503000000020004" pitchFamily="2" charset="0"/>
                        </a:rPr>
                        <a:t>through 2014</a:t>
                      </a:r>
                      <a:r>
                        <a:rPr lang="en-US" sz="1700" dirty="0">
                          <a:solidFill>
                            <a:srgbClr val="000000"/>
                          </a:solidFill>
                          <a:effectLst/>
                          <a:highlight>
                            <a:srgbClr val="FFFF00"/>
                          </a:highlight>
                          <a:latin typeface="Helvetica Neue" panose="02000503000000020004" pitchFamily="2" charset="0"/>
                        </a:rPr>
                        <a:t>. </a:t>
                      </a:r>
                      <a:r>
                        <a:rPr lang="en-US" sz="1700" dirty="0">
                          <a:solidFill>
                            <a:srgbClr val="000000"/>
                          </a:solidFill>
                          <a:effectLst/>
                          <a:latin typeface="Helvetica Neue" panose="02000503000000020004" pitchFamily="2" charset="0"/>
                        </a:rPr>
                        <a:t>This group was to compare rates of </a:t>
                      </a:r>
                      <a:r>
                        <a:rPr lang="en-US" sz="1700" dirty="0">
                          <a:solidFill>
                            <a:schemeClr val="accent6">
                              <a:lumMod val="75000"/>
                            </a:schemeClr>
                          </a:solidFill>
                          <a:effectLst/>
                          <a:latin typeface="Helvetica Neue" panose="02000503000000020004" pitchFamily="2" charset="0"/>
                        </a:rPr>
                        <a:t>kidney failure, heart disease</a:t>
                      </a:r>
                      <a:r>
                        <a:rPr lang="en-US" sz="1700" dirty="0">
                          <a:solidFill>
                            <a:srgbClr val="000000"/>
                          </a:solidFill>
                          <a:effectLst/>
                          <a:latin typeface="Helvetica Neue" panose="02000503000000020004" pitchFamily="2" charset="0"/>
                        </a:rPr>
                        <a:t>, and death using </a:t>
                      </a:r>
                      <a:r>
                        <a:rPr lang="en-US" sz="1700" dirty="0">
                          <a:solidFill>
                            <a:schemeClr val="accent2">
                              <a:lumMod val="75000"/>
                            </a:schemeClr>
                          </a:solidFill>
                          <a:effectLst/>
                          <a:latin typeface="Helvetica Neue" panose="02000503000000020004" pitchFamily="2" charset="0"/>
                        </a:rPr>
                        <a:t>statistical methods</a:t>
                      </a:r>
                      <a:r>
                        <a:rPr lang="en-US" sz="1700" dirty="0">
                          <a:solidFill>
                            <a:srgbClr val="000000"/>
                          </a:solidFill>
                          <a:effectLst/>
                          <a:latin typeface="Helvetica Neue" panose="02000503000000020004" pitchFamily="2" charset="0"/>
                        </a:rPr>
                        <a:t>.</a:t>
                      </a: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06236005"/>
                  </a:ext>
                </a:extLst>
              </a:tr>
            </a:tbl>
          </a:graphicData>
        </a:graphic>
      </p:graphicFrame>
      <p:graphicFrame>
        <p:nvGraphicFramePr>
          <p:cNvPr id="4" name="Table 3">
            <a:extLst>
              <a:ext uri="{FF2B5EF4-FFF2-40B4-BE49-F238E27FC236}">
                <a16:creationId xmlns:a16="http://schemas.microsoft.com/office/drawing/2014/main" id="{CCA00E13-B116-6276-E8D0-6E60F85D5B02}"/>
              </a:ext>
            </a:extLst>
          </p:cNvPr>
          <p:cNvGraphicFramePr>
            <a:graphicFrameLocks noGrp="1"/>
          </p:cNvGraphicFramePr>
          <p:nvPr>
            <p:extLst>
              <p:ext uri="{D42A27DB-BD31-4B8C-83A1-F6EECF244321}">
                <p14:modId xmlns:p14="http://schemas.microsoft.com/office/powerpoint/2010/main" val="2255822953"/>
              </p:ext>
            </p:extLst>
          </p:nvPr>
        </p:nvGraphicFramePr>
        <p:xfrm>
          <a:off x="1396308" y="1219200"/>
          <a:ext cx="4318856" cy="4602480"/>
        </p:xfrm>
        <a:graphic>
          <a:graphicData uri="http://schemas.openxmlformats.org/drawingml/2006/table">
            <a:tbl>
              <a:tblPr>
                <a:effectLst>
                  <a:outerShdw blurRad="50800" dist="38100" dir="2700000" algn="tl" rotWithShape="0">
                    <a:prstClr val="black">
                      <a:alpha val="40000"/>
                    </a:prstClr>
                  </a:outerShdw>
                </a:effectLst>
              </a:tblPr>
              <a:tblGrid>
                <a:gridCol w="4318856">
                  <a:extLst>
                    <a:ext uri="{9D8B030D-6E8A-4147-A177-3AD203B41FA5}">
                      <a16:colId xmlns:a16="http://schemas.microsoft.com/office/drawing/2014/main" val="267285486"/>
                    </a:ext>
                  </a:extLst>
                </a:gridCol>
              </a:tblGrid>
              <a:tr h="1168400">
                <a:tc>
                  <a:txBody>
                    <a:bodyPr/>
                    <a:lstStyle/>
                    <a:p>
                      <a:r>
                        <a:rPr lang="en-US" sz="1700" dirty="0">
                          <a:solidFill>
                            <a:srgbClr val="008F00"/>
                          </a:solidFill>
                          <a:effectLst/>
                          <a:latin typeface="Helvetica Neue" panose="02000503000000020004" pitchFamily="2" charset="0"/>
                        </a:rPr>
                        <a:t>Background: </a:t>
                      </a:r>
                      <a:r>
                        <a:rPr lang="en-US" sz="1700" dirty="0">
                          <a:solidFill>
                            <a:srgbClr val="000000"/>
                          </a:solidFill>
                          <a:effectLst/>
                          <a:latin typeface="Helvetica Neue" panose="02000503000000020004" pitchFamily="2" charset="0"/>
                        </a:rPr>
                        <a:t>Little population-based data exist about adults with primary </a:t>
                      </a:r>
                      <a:r>
                        <a:rPr lang="en-US" sz="1700" dirty="0">
                          <a:solidFill>
                            <a:schemeClr val="accent3">
                              <a:lumMod val="75000"/>
                            </a:schemeClr>
                          </a:solidFill>
                          <a:effectLst/>
                          <a:latin typeface="Helvetica Neue" panose="02000503000000020004" pitchFamily="2" charset="0"/>
                        </a:rPr>
                        <a:t>nephrotic syndrome</a:t>
                      </a:r>
                      <a:r>
                        <a:rPr lang="en-US" sz="1700" dirty="0">
                          <a:solidFill>
                            <a:srgbClr val="000000"/>
                          </a:solidFill>
                          <a:effectLst/>
                          <a:latin typeface="Helvetica Neue" panose="02000503000000020004" pitchFamily="2" charset="0"/>
                        </a:rPr>
                        <a:t>.</a:t>
                      </a:r>
                    </a:p>
                    <a:p>
                      <a:endParaRPr lang="en-US" sz="1700" dirty="0">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00739792"/>
                  </a:ext>
                </a:extLst>
              </a:tr>
              <a:tr h="1247204">
                <a:tc>
                  <a:txBody>
                    <a:bodyPr/>
                    <a:lstStyle/>
                    <a:p>
                      <a:r>
                        <a:rPr lang="en-US" sz="1700" dirty="0">
                          <a:solidFill>
                            <a:schemeClr val="accent6">
                              <a:lumMod val="75000"/>
                            </a:schemeClr>
                          </a:solidFill>
                          <a:effectLst/>
                          <a:latin typeface="Helvetica Neue" panose="02000503000000020004" pitchFamily="2" charset="0"/>
                        </a:rPr>
                        <a:t>Nephrologists</a:t>
                      </a:r>
                      <a:r>
                        <a:rPr lang="en-US" sz="1700" dirty="0">
                          <a:solidFill>
                            <a:srgbClr val="000000"/>
                          </a:solidFill>
                          <a:effectLst/>
                          <a:latin typeface="Helvetica Neue" panose="02000503000000020004" pitchFamily="2" charset="0"/>
                        </a:rPr>
                        <a:t> reviewed medical records for clinical presentation, laboratory findings, and biopsy results to confirm primary </a:t>
                      </a:r>
                      <a:r>
                        <a:rPr lang="en-US" sz="1700" dirty="0">
                          <a:solidFill>
                            <a:srgbClr val="D150E3"/>
                          </a:solidFill>
                          <a:effectLst/>
                          <a:latin typeface="Helvetica Neue" panose="02000503000000020004" pitchFamily="2" charset="0"/>
                        </a:rPr>
                        <a:t>nephrotic syndrome </a:t>
                      </a:r>
                      <a:r>
                        <a:rPr lang="en-US" sz="1700" dirty="0">
                          <a:solidFill>
                            <a:srgbClr val="000000"/>
                          </a:solidFill>
                          <a:effectLst/>
                          <a:latin typeface="Helvetica Neue" panose="02000503000000020004" pitchFamily="2" charset="0"/>
                        </a:rPr>
                        <a:t>and assigned </a:t>
                      </a:r>
                      <a:r>
                        <a:rPr lang="en-US" sz="1700" dirty="0">
                          <a:solidFill>
                            <a:schemeClr val="accent6">
                              <a:lumMod val="75000"/>
                            </a:schemeClr>
                          </a:solidFill>
                          <a:effectLst/>
                          <a:latin typeface="Helvetica Neue" panose="02000503000000020004" pitchFamily="2" charset="0"/>
                        </a:rPr>
                        <a:t>etiology</a:t>
                      </a:r>
                      <a:r>
                        <a:rPr lang="en-US" sz="1700" dirty="0">
                          <a:solidFill>
                            <a:srgbClr val="000000"/>
                          </a:solidFill>
                          <a:effectLst/>
                          <a:latin typeface="Helvetica Neue" panose="02000503000000020004" pitchFamily="2" charset="0"/>
                        </a:rPr>
                        <a:t>.</a:t>
                      </a:r>
                      <a:endParaRPr lang="en-US" sz="1700" dirty="0">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72324"/>
                  </a:ext>
                </a:extLst>
              </a:tr>
              <a:tr h="1930400">
                <a:tc>
                  <a:txBody>
                    <a:bodyPr/>
                    <a:lstStyle/>
                    <a:p>
                      <a:r>
                        <a:rPr lang="en-US" sz="1700" dirty="0">
                          <a:solidFill>
                            <a:srgbClr val="000000"/>
                          </a:solidFill>
                          <a:effectLst/>
                          <a:latin typeface="Helvetica Neue" panose="02000503000000020004" pitchFamily="2" charset="0"/>
                        </a:rPr>
                        <a:t>We identified a 1:100 time-matched cohort of adults without diabetes, diagnosed </a:t>
                      </a:r>
                      <a:r>
                        <a:rPr lang="en-US" sz="1700" dirty="0">
                          <a:solidFill>
                            <a:srgbClr val="D150E3"/>
                          </a:solidFill>
                          <a:effectLst/>
                          <a:latin typeface="Helvetica Neue" panose="02000503000000020004" pitchFamily="2" charset="0"/>
                        </a:rPr>
                        <a:t>nephrotic syndrome</a:t>
                      </a:r>
                      <a:r>
                        <a:rPr lang="en-US" sz="1700" dirty="0">
                          <a:solidFill>
                            <a:srgbClr val="000000"/>
                          </a:solidFill>
                          <a:effectLst/>
                          <a:latin typeface="Helvetica Neue" panose="02000503000000020004" pitchFamily="2" charset="0"/>
                        </a:rPr>
                        <a:t>, or proteinuria as controls to compare rates of </a:t>
                      </a:r>
                      <a:r>
                        <a:rPr lang="en-US" sz="1700" dirty="0">
                          <a:solidFill>
                            <a:schemeClr val="accent6">
                              <a:lumMod val="75000"/>
                            </a:schemeClr>
                          </a:solidFill>
                          <a:effectLst/>
                          <a:latin typeface="Helvetica Neue" panose="02000503000000020004" pitchFamily="2" charset="0"/>
                        </a:rPr>
                        <a:t>ESKD, cardiovascular outcomes</a:t>
                      </a:r>
                      <a:r>
                        <a:rPr lang="en-US" sz="1700" dirty="0">
                          <a:solidFill>
                            <a:srgbClr val="000000"/>
                          </a:solidFill>
                          <a:effectLst/>
                          <a:latin typeface="Helvetica Neue" panose="02000503000000020004" pitchFamily="2" charset="0"/>
                        </a:rPr>
                        <a:t>, and death through 2014, using </a:t>
                      </a:r>
                      <a:r>
                        <a:rPr lang="en-US" sz="1700" dirty="0">
                          <a:solidFill>
                            <a:schemeClr val="accent2">
                              <a:lumMod val="75000"/>
                            </a:schemeClr>
                          </a:solidFill>
                          <a:effectLst/>
                          <a:latin typeface="Helvetica Neue" panose="02000503000000020004" pitchFamily="2" charset="0"/>
                        </a:rPr>
                        <a:t>multivariable Cox regression</a:t>
                      </a:r>
                      <a:r>
                        <a:rPr lang="en-US" sz="1700" dirty="0">
                          <a:solidFill>
                            <a:srgbClr val="000000"/>
                          </a:solidFill>
                          <a:effectLst/>
                          <a:latin typeface="Helvetica Neue" panose="02000503000000020004" pitchFamily="2" charset="0"/>
                        </a:rPr>
                        <a:t>.</a:t>
                      </a:r>
                      <a:endParaRPr lang="en-US" sz="1700" dirty="0">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28587611"/>
                  </a:ext>
                </a:extLst>
              </a:tr>
            </a:tbl>
          </a:graphicData>
        </a:graphic>
      </p:graphicFrame>
      <p:sp>
        <p:nvSpPr>
          <p:cNvPr id="6" name="Right Arrow 5">
            <a:extLst>
              <a:ext uri="{FF2B5EF4-FFF2-40B4-BE49-F238E27FC236}">
                <a16:creationId xmlns:a16="http://schemas.microsoft.com/office/drawing/2014/main" id="{E0BEBC61-5068-6992-A90A-3D62566D2BE5}"/>
              </a:ext>
            </a:extLst>
          </p:cNvPr>
          <p:cNvSpPr/>
          <p:nvPr/>
        </p:nvSpPr>
        <p:spPr>
          <a:xfrm>
            <a:off x="5928059" y="2354036"/>
            <a:ext cx="612896" cy="2149928"/>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0CCA1263-D694-624C-8D59-B72C74405D0B}"/>
              </a:ext>
            </a:extLst>
          </p:cNvPr>
          <p:cNvSpPr/>
          <p:nvPr/>
        </p:nvSpPr>
        <p:spPr>
          <a:xfrm>
            <a:off x="10300554" y="481145"/>
            <a:ext cx="1723292" cy="556095"/>
          </a:xfrm>
          <a:prstGeom prst="wedgeRoundRectCallout">
            <a:avLst>
              <a:gd name="adj1" fmla="val -72508"/>
              <a:gd name="adj2" fmla="val 144064"/>
              <a:gd name="adj3" fmla="val 16667"/>
            </a:avLst>
          </a:prstGeom>
          <a:solidFill>
            <a:schemeClr val="accent5">
              <a:lumMod val="60000"/>
              <a:lumOff val="40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Background for first use of central term</a:t>
            </a:r>
          </a:p>
        </p:txBody>
      </p:sp>
      <p:sp>
        <p:nvSpPr>
          <p:cNvPr id="11" name="Rounded Rectangular Callout 10">
            <a:extLst>
              <a:ext uri="{FF2B5EF4-FFF2-40B4-BE49-F238E27FC236}">
                <a16:creationId xmlns:a16="http://schemas.microsoft.com/office/drawing/2014/main" id="{E29C2ACC-D205-0713-C54D-D66AD01F44D2}"/>
              </a:ext>
            </a:extLst>
          </p:cNvPr>
          <p:cNvSpPr/>
          <p:nvPr/>
        </p:nvSpPr>
        <p:spPr>
          <a:xfrm>
            <a:off x="118641" y="3302932"/>
            <a:ext cx="1253283" cy="556095"/>
          </a:xfrm>
          <a:prstGeom prst="wedgeRoundRectCallout">
            <a:avLst>
              <a:gd name="adj1" fmla="val 63444"/>
              <a:gd name="adj2" fmla="val -152469"/>
              <a:gd name="adj3" fmla="val 16667"/>
            </a:avLst>
          </a:prstGeom>
          <a:solidFill>
            <a:schemeClr val="accent6">
              <a:lumMod val="60000"/>
              <a:lumOff val="4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Replacement of jargon</a:t>
            </a:r>
          </a:p>
        </p:txBody>
      </p:sp>
      <p:sp>
        <p:nvSpPr>
          <p:cNvPr id="12" name="Rounded Rectangular Callout 11">
            <a:extLst>
              <a:ext uri="{FF2B5EF4-FFF2-40B4-BE49-F238E27FC236}">
                <a16:creationId xmlns:a16="http://schemas.microsoft.com/office/drawing/2014/main" id="{68FB6CB2-519F-44C5-7869-507A91DB5A2F}"/>
              </a:ext>
            </a:extLst>
          </p:cNvPr>
          <p:cNvSpPr/>
          <p:nvPr/>
        </p:nvSpPr>
        <p:spPr>
          <a:xfrm>
            <a:off x="9677400" y="5903566"/>
            <a:ext cx="1978132" cy="556095"/>
          </a:xfrm>
          <a:prstGeom prst="wedgeRoundRectCallout">
            <a:avLst>
              <a:gd name="adj1" fmla="val -81232"/>
              <a:gd name="adj2" fmla="val -262886"/>
              <a:gd name="adj3" fmla="val 16667"/>
            </a:avLst>
          </a:prstGeom>
          <a:solidFill>
            <a:schemeClr val="accent5">
              <a:lumMod val="60000"/>
              <a:lumOff val="40000"/>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Parenthetical explanation on first use</a:t>
            </a:r>
          </a:p>
        </p:txBody>
      </p:sp>
      <p:sp>
        <p:nvSpPr>
          <p:cNvPr id="13" name="Rounded Rectangular Callout 12">
            <a:extLst>
              <a:ext uri="{FF2B5EF4-FFF2-40B4-BE49-F238E27FC236}">
                <a16:creationId xmlns:a16="http://schemas.microsoft.com/office/drawing/2014/main" id="{7F76285B-5A1A-BF96-635D-219ACC6B0C3F}"/>
              </a:ext>
            </a:extLst>
          </p:cNvPr>
          <p:cNvSpPr/>
          <p:nvPr/>
        </p:nvSpPr>
        <p:spPr>
          <a:xfrm>
            <a:off x="118641" y="372204"/>
            <a:ext cx="1641367" cy="556095"/>
          </a:xfrm>
          <a:prstGeom prst="wedgeRoundRectCallout">
            <a:avLst>
              <a:gd name="adj1" fmla="val 51567"/>
              <a:gd name="adj2" fmla="val 122857"/>
              <a:gd name="adj3" fmla="val 16667"/>
            </a:avLst>
          </a:prstGeom>
          <a:solidFill>
            <a:srgbClr val="008F0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Removal of section headers</a:t>
            </a:r>
          </a:p>
        </p:txBody>
      </p:sp>
      <p:grpSp>
        <p:nvGrpSpPr>
          <p:cNvPr id="2" name="Group 1">
            <a:extLst>
              <a:ext uri="{FF2B5EF4-FFF2-40B4-BE49-F238E27FC236}">
                <a16:creationId xmlns:a16="http://schemas.microsoft.com/office/drawing/2014/main" id="{5B4768F2-561F-0A14-767E-F778F81DCD68}"/>
              </a:ext>
            </a:extLst>
          </p:cNvPr>
          <p:cNvGrpSpPr/>
          <p:nvPr/>
        </p:nvGrpSpPr>
        <p:grpSpPr>
          <a:xfrm>
            <a:off x="10233018" y="3099771"/>
            <a:ext cx="1641367" cy="556095"/>
            <a:chOff x="10181573" y="3246451"/>
            <a:chExt cx="1641367" cy="556095"/>
          </a:xfrm>
        </p:grpSpPr>
        <p:sp>
          <p:nvSpPr>
            <p:cNvPr id="14" name="Rounded Rectangular Callout 13">
              <a:extLst>
                <a:ext uri="{FF2B5EF4-FFF2-40B4-BE49-F238E27FC236}">
                  <a16:creationId xmlns:a16="http://schemas.microsoft.com/office/drawing/2014/main" id="{873FDE16-D281-C935-5E50-35D82075D1D8}"/>
                </a:ext>
              </a:extLst>
            </p:cNvPr>
            <p:cNvSpPr/>
            <p:nvPr/>
          </p:nvSpPr>
          <p:spPr>
            <a:xfrm>
              <a:off x="10181573" y="3246451"/>
              <a:ext cx="1641367" cy="556095"/>
            </a:xfrm>
            <a:prstGeom prst="wedgeRoundRectCallout">
              <a:avLst>
                <a:gd name="adj1" fmla="val -93272"/>
                <a:gd name="adj2" fmla="val 154725"/>
                <a:gd name="adj3" fmla="val 16667"/>
              </a:avLst>
            </a:prstGeom>
            <a:solidFill>
              <a:srgbClr val="FF8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Consistent abbreviation</a:t>
              </a:r>
            </a:p>
          </p:txBody>
        </p:sp>
        <p:sp>
          <p:nvSpPr>
            <p:cNvPr id="16" name="Rounded Rectangular Callout 15">
              <a:extLst>
                <a:ext uri="{FF2B5EF4-FFF2-40B4-BE49-F238E27FC236}">
                  <a16:creationId xmlns:a16="http://schemas.microsoft.com/office/drawing/2014/main" id="{02BA063F-B724-EB3D-9E44-CF258F49875C}"/>
                </a:ext>
              </a:extLst>
            </p:cNvPr>
            <p:cNvSpPr/>
            <p:nvPr/>
          </p:nvSpPr>
          <p:spPr>
            <a:xfrm>
              <a:off x="10181573" y="3246451"/>
              <a:ext cx="1641367" cy="556095"/>
            </a:xfrm>
            <a:prstGeom prst="wedgeRoundRectCallout">
              <a:avLst>
                <a:gd name="adj1" fmla="val -128260"/>
                <a:gd name="adj2" fmla="val -62802"/>
                <a:gd name="adj3" fmla="val 16667"/>
              </a:avLst>
            </a:prstGeom>
            <a:solidFill>
              <a:srgbClr val="FF8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Consistent abbreviation</a:t>
              </a:r>
            </a:p>
          </p:txBody>
        </p:sp>
        <p:sp>
          <p:nvSpPr>
            <p:cNvPr id="17" name="Rounded Rectangular Callout 16">
              <a:extLst>
                <a:ext uri="{FF2B5EF4-FFF2-40B4-BE49-F238E27FC236}">
                  <a16:creationId xmlns:a16="http://schemas.microsoft.com/office/drawing/2014/main" id="{858FB92E-DB82-6AED-35D6-D51BD8188923}"/>
                </a:ext>
              </a:extLst>
            </p:cNvPr>
            <p:cNvSpPr/>
            <p:nvPr/>
          </p:nvSpPr>
          <p:spPr>
            <a:xfrm>
              <a:off x="10181573" y="3246451"/>
              <a:ext cx="1641367" cy="556095"/>
            </a:xfrm>
            <a:prstGeom prst="wedgeRoundRectCallout">
              <a:avLst>
                <a:gd name="adj1" fmla="val -41303"/>
                <a:gd name="adj2" fmla="val -226065"/>
                <a:gd name="adj3" fmla="val 16667"/>
              </a:avLst>
            </a:prstGeom>
            <a:solidFill>
              <a:srgbClr val="FF85FF">
                <a:alpha val="64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Consistent abbreviation</a:t>
              </a:r>
            </a:p>
          </p:txBody>
        </p:sp>
      </p:grpSp>
      <p:sp>
        <p:nvSpPr>
          <p:cNvPr id="20" name="Rounded Rectangular Callout 19">
            <a:extLst>
              <a:ext uri="{FF2B5EF4-FFF2-40B4-BE49-F238E27FC236}">
                <a16:creationId xmlns:a16="http://schemas.microsoft.com/office/drawing/2014/main" id="{34677084-A677-5E8F-1A06-E7D88AB37F82}"/>
              </a:ext>
            </a:extLst>
          </p:cNvPr>
          <p:cNvSpPr/>
          <p:nvPr/>
        </p:nvSpPr>
        <p:spPr>
          <a:xfrm>
            <a:off x="118641" y="3302931"/>
            <a:ext cx="1253283" cy="556095"/>
          </a:xfrm>
          <a:prstGeom prst="wedgeRoundRectCallout">
            <a:avLst>
              <a:gd name="adj1" fmla="val 63737"/>
              <a:gd name="adj2" fmla="val 252445"/>
              <a:gd name="adj3" fmla="val 16667"/>
            </a:avLst>
          </a:prstGeom>
          <a:solidFill>
            <a:schemeClr val="accent6">
              <a:lumMod val="60000"/>
              <a:lumOff val="4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Replacement of jargon</a:t>
            </a:r>
          </a:p>
        </p:txBody>
      </p:sp>
      <p:sp>
        <p:nvSpPr>
          <p:cNvPr id="22" name="TextBox 21">
            <a:extLst>
              <a:ext uri="{FF2B5EF4-FFF2-40B4-BE49-F238E27FC236}">
                <a16:creationId xmlns:a16="http://schemas.microsoft.com/office/drawing/2014/main" id="{C08E05E1-B37F-28C9-8ADF-2C3415F2F69A}"/>
              </a:ext>
            </a:extLst>
          </p:cNvPr>
          <p:cNvSpPr txBox="1"/>
          <p:nvPr/>
        </p:nvSpPr>
        <p:spPr>
          <a:xfrm>
            <a:off x="1835990" y="866445"/>
            <a:ext cx="3148350" cy="369332"/>
          </a:xfrm>
          <a:prstGeom prst="rect">
            <a:avLst/>
          </a:prstGeom>
          <a:noFill/>
        </p:spPr>
        <p:txBody>
          <a:bodyPr wrap="square" rtlCol="0">
            <a:spAutoFit/>
          </a:bodyPr>
          <a:lstStyle/>
          <a:p>
            <a:pPr algn="ctr"/>
            <a:r>
              <a:rPr lang="en-US" dirty="0">
                <a:latin typeface="+mn-lt"/>
              </a:rPr>
              <a:t>Source (PMID </a:t>
            </a:r>
            <a:r>
              <a:rPr lang="en-US" dirty="0">
                <a:solidFill>
                  <a:srgbClr val="000000"/>
                </a:solidFill>
                <a:latin typeface="+mn-lt"/>
              </a:rPr>
              <a:t>34362836</a:t>
            </a:r>
            <a:r>
              <a:rPr lang="en-US" dirty="0">
                <a:latin typeface="+mn-lt"/>
              </a:rPr>
              <a:t>)</a:t>
            </a:r>
          </a:p>
        </p:txBody>
      </p:sp>
      <p:sp>
        <p:nvSpPr>
          <p:cNvPr id="23" name="TextBox 22">
            <a:extLst>
              <a:ext uri="{FF2B5EF4-FFF2-40B4-BE49-F238E27FC236}">
                <a16:creationId xmlns:a16="http://schemas.microsoft.com/office/drawing/2014/main" id="{C812A529-6FBC-E5F6-4356-4BA7D7934263}"/>
              </a:ext>
            </a:extLst>
          </p:cNvPr>
          <p:cNvSpPr txBox="1"/>
          <p:nvPr/>
        </p:nvSpPr>
        <p:spPr>
          <a:xfrm>
            <a:off x="7179636" y="878440"/>
            <a:ext cx="3148350" cy="369332"/>
          </a:xfrm>
          <a:prstGeom prst="rect">
            <a:avLst/>
          </a:prstGeom>
          <a:noFill/>
        </p:spPr>
        <p:txBody>
          <a:bodyPr wrap="square" rtlCol="0">
            <a:spAutoFit/>
          </a:bodyPr>
          <a:lstStyle/>
          <a:p>
            <a:pPr algn="ctr"/>
            <a:r>
              <a:rPr lang="en-US" dirty="0">
                <a:latin typeface="+mn-lt"/>
              </a:rPr>
              <a:t>Adaptation by human expert</a:t>
            </a:r>
          </a:p>
        </p:txBody>
      </p:sp>
      <p:sp>
        <p:nvSpPr>
          <p:cNvPr id="27" name="Rounded Rectangular Callout 26">
            <a:extLst>
              <a:ext uri="{FF2B5EF4-FFF2-40B4-BE49-F238E27FC236}">
                <a16:creationId xmlns:a16="http://schemas.microsoft.com/office/drawing/2014/main" id="{39CE7A8C-232A-19F7-0603-916486015994}"/>
              </a:ext>
            </a:extLst>
          </p:cNvPr>
          <p:cNvSpPr/>
          <p:nvPr/>
        </p:nvSpPr>
        <p:spPr>
          <a:xfrm>
            <a:off x="6547051" y="5903567"/>
            <a:ext cx="1978132" cy="556095"/>
          </a:xfrm>
          <a:prstGeom prst="wedgeRoundRectCallout">
            <a:avLst>
              <a:gd name="adj1" fmla="val -9627"/>
              <a:gd name="adj2" fmla="val -214457"/>
              <a:gd name="adj3" fmla="val 16667"/>
            </a:avLst>
          </a:prstGeom>
          <a:solidFill>
            <a:srgbClr val="F4F172">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Splitting of long sentences</a:t>
            </a:r>
          </a:p>
        </p:txBody>
      </p:sp>
      <p:sp>
        <p:nvSpPr>
          <p:cNvPr id="28" name="Rounded Rectangular Callout 27">
            <a:extLst>
              <a:ext uri="{FF2B5EF4-FFF2-40B4-BE49-F238E27FC236}">
                <a16:creationId xmlns:a16="http://schemas.microsoft.com/office/drawing/2014/main" id="{8DAF73AB-29FE-6299-BB47-97D3BCEF47A9}"/>
              </a:ext>
            </a:extLst>
          </p:cNvPr>
          <p:cNvSpPr/>
          <p:nvPr/>
        </p:nvSpPr>
        <p:spPr>
          <a:xfrm>
            <a:off x="3949927" y="5876299"/>
            <a:ext cx="1978132" cy="556095"/>
          </a:xfrm>
          <a:prstGeom prst="wedgeRoundRectCallout">
            <a:avLst>
              <a:gd name="adj1" fmla="val -42729"/>
              <a:gd name="adj2" fmla="val -115309"/>
              <a:gd name="adj3" fmla="val 16667"/>
            </a:avLst>
          </a:prstGeom>
          <a:solidFill>
            <a:schemeClr val="accent2">
              <a:lumMod val="60000"/>
              <a:lumOff val="40000"/>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dirty="0">
                <a:solidFill>
                  <a:sysClr val="windowText" lastClr="000000"/>
                </a:solidFill>
              </a:rPr>
              <a:t>Generalization</a:t>
            </a:r>
          </a:p>
        </p:txBody>
      </p:sp>
    </p:spTree>
    <p:extLst>
      <p:ext uri="{BB962C8B-B14F-4D97-AF65-F5344CB8AC3E}">
        <p14:creationId xmlns:p14="http://schemas.microsoft.com/office/powerpoint/2010/main" val="428148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0" grpId="0" animBg="1"/>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CE51-C594-9A4F-D235-58207EA5EFB2}"/>
              </a:ext>
            </a:extLst>
          </p:cNvPr>
          <p:cNvSpPr>
            <a:spLocks noGrp="1"/>
          </p:cNvSpPr>
          <p:nvPr>
            <p:ph type="title"/>
          </p:nvPr>
        </p:nvSpPr>
        <p:spPr/>
        <p:txBody>
          <a:bodyPr/>
          <a:lstStyle/>
          <a:p>
            <a:r>
              <a:rPr lang="en-US" dirty="0"/>
              <a:t>Plain Language Adaptation</a:t>
            </a:r>
          </a:p>
        </p:txBody>
      </p:sp>
      <p:pic>
        <p:nvPicPr>
          <p:cNvPr id="4" name="Picture 3">
            <a:extLst>
              <a:ext uri="{FF2B5EF4-FFF2-40B4-BE49-F238E27FC236}">
                <a16:creationId xmlns:a16="http://schemas.microsoft.com/office/drawing/2014/main" id="{E50C0C02-EAEE-2474-7631-79A5EEC634E5}"/>
              </a:ext>
            </a:extLst>
          </p:cNvPr>
          <p:cNvPicPr>
            <a:picLocks noChangeAspect="1"/>
          </p:cNvPicPr>
          <p:nvPr/>
        </p:nvPicPr>
        <p:blipFill>
          <a:blip r:embed="rId2"/>
          <a:stretch>
            <a:fillRect/>
          </a:stretch>
        </p:blipFill>
        <p:spPr>
          <a:xfrm>
            <a:off x="1884340" y="1108954"/>
            <a:ext cx="8423320" cy="4738117"/>
          </a:xfrm>
          <a:prstGeom prst="rect">
            <a:avLst/>
          </a:prstGeom>
        </p:spPr>
      </p:pic>
    </p:spTree>
    <p:extLst>
      <p:ext uri="{BB962C8B-B14F-4D97-AF65-F5344CB8AC3E}">
        <p14:creationId xmlns:p14="http://schemas.microsoft.com/office/powerpoint/2010/main" val="13482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2. Creating a High-quality Dataset</a:t>
            </a:r>
          </a:p>
        </p:txBody>
      </p:sp>
    </p:spTree>
    <p:extLst>
      <p:ext uri="{BB962C8B-B14F-4D97-AF65-F5344CB8AC3E}">
        <p14:creationId xmlns:p14="http://schemas.microsoft.com/office/powerpoint/2010/main" val="327378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477AD-330F-88CC-24D8-15F5E32A854C}"/>
              </a:ext>
            </a:extLst>
          </p:cNvPr>
          <p:cNvPicPr>
            <a:picLocks noChangeAspect="1"/>
          </p:cNvPicPr>
          <p:nvPr/>
        </p:nvPicPr>
        <p:blipFill>
          <a:blip r:embed="rId2"/>
          <a:srcRect/>
          <a:stretch/>
        </p:blipFill>
        <p:spPr>
          <a:xfrm>
            <a:off x="1076069" y="1983758"/>
            <a:ext cx="1819532" cy="1040437"/>
          </a:xfrm>
          <a:prstGeom prst="rect">
            <a:avLst/>
          </a:prstGeom>
          <a:effectLst>
            <a:outerShdw blurRad="521236" dist="38100" dir="2700000" algn="tl" rotWithShape="0">
              <a:prstClr val="black">
                <a:alpha val="40000"/>
              </a:prstClr>
            </a:outerShdw>
          </a:effectLst>
        </p:spPr>
      </p:pic>
      <p:sp>
        <p:nvSpPr>
          <p:cNvPr id="4" name="TextBox 3">
            <a:extLst>
              <a:ext uri="{FF2B5EF4-FFF2-40B4-BE49-F238E27FC236}">
                <a16:creationId xmlns:a16="http://schemas.microsoft.com/office/drawing/2014/main" id="{BD4181BB-DD3D-D5AA-7974-682E22E33C9B}"/>
              </a:ext>
            </a:extLst>
          </p:cNvPr>
          <p:cNvSpPr txBox="1"/>
          <p:nvPr/>
        </p:nvSpPr>
        <p:spPr>
          <a:xfrm>
            <a:off x="1262720" y="3505200"/>
            <a:ext cx="1446230" cy="1200329"/>
          </a:xfrm>
          <a:prstGeom prst="rect">
            <a:avLst/>
          </a:prstGeom>
          <a:noFill/>
        </p:spPr>
        <p:txBody>
          <a:bodyPr wrap="none" rtlCol="0">
            <a:spAutoFit/>
          </a:bodyPr>
          <a:lstStyle/>
          <a:p>
            <a:pPr algn="ctr"/>
            <a:r>
              <a:rPr lang="en-US" sz="3600" dirty="0">
                <a:solidFill>
                  <a:schemeClr val="tx2"/>
                </a:solidFill>
                <a:latin typeface="+mn-lt"/>
              </a:rPr>
              <a:t>75</a:t>
            </a:r>
          </a:p>
          <a:p>
            <a:pPr algn="ctr"/>
            <a:r>
              <a:rPr lang="en-US" dirty="0">
                <a:solidFill>
                  <a:schemeClr val="tx2"/>
                </a:solidFill>
                <a:latin typeface="+mn-lt"/>
              </a:rPr>
              <a:t>MedlinePlus</a:t>
            </a:r>
          </a:p>
          <a:p>
            <a:pPr algn="ctr"/>
            <a:r>
              <a:rPr lang="en-US" dirty="0">
                <a:solidFill>
                  <a:schemeClr val="tx2"/>
                </a:solidFill>
                <a:latin typeface="+mn-lt"/>
              </a:rPr>
              <a:t>Questions</a:t>
            </a:r>
          </a:p>
        </p:txBody>
      </p:sp>
      <p:sp>
        <p:nvSpPr>
          <p:cNvPr id="5" name="TextBox 4">
            <a:extLst>
              <a:ext uri="{FF2B5EF4-FFF2-40B4-BE49-F238E27FC236}">
                <a16:creationId xmlns:a16="http://schemas.microsoft.com/office/drawing/2014/main" id="{E1DE820F-0463-7A46-6689-C4151EB8647F}"/>
              </a:ext>
            </a:extLst>
          </p:cNvPr>
          <p:cNvSpPr txBox="1"/>
          <p:nvPr/>
        </p:nvSpPr>
        <p:spPr>
          <a:xfrm>
            <a:off x="4034317" y="3505200"/>
            <a:ext cx="1043876" cy="1200329"/>
          </a:xfrm>
          <a:prstGeom prst="rect">
            <a:avLst/>
          </a:prstGeom>
          <a:noFill/>
        </p:spPr>
        <p:txBody>
          <a:bodyPr wrap="none" rtlCol="0">
            <a:spAutoFit/>
          </a:bodyPr>
          <a:lstStyle/>
          <a:p>
            <a:pPr algn="ctr"/>
            <a:r>
              <a:rPr lang="en-US" sz="3600" dirty="0">
                <a:solidFill>
                  <a:schemeClr val="tx2"/>
                </a:solidFill>
                <a:latin typeface="+mn-lt"/>
              </a:rPr>
              <a:t>10</a:t>
            </a:r>
          </a:p>
          <a:p>
            <a:pPr algn="ctr"/>
            <a:r>
              <a:rPr lang="en-US" dirty="0">
                <a:solidFill>
                  <a:schemeClr val="tx2"/>
                </a:solidFill>
                <a:latin typeface="+mn-lt"/>
              </a:rPr>
              <a:t>PubMed</a:t>
            </a:r>
          </a:p>
          <a:p>
            <a:pPr algn="ctr"/>
            <a:r>
              <a:rPr lang="en-US" dirty="0">
                <a:solidFill>
                  <a:schemeClr val="tx2"/>
                </a:solidFill>
                <a:latin typeface="+mn-lt"/>
              </a:rPr>
              <a:t>results</a:t>
            </a:r>
          </a:p>
        </p:txBody>
      </p:sp>
      <p:sp>
        <p:nvSpPr>
          <p:cNvPr id="6" name="TextBox 5">
            <a:extLst>
              <a:ext uri="{FF2B5EF4-FFF2-40B4-BE49-F238E27FC236}">
                <a16:creationId xmlns:a16="http://schemas.microsoft.com/office/drawing/2014/main" id="{E3EE87A8-CB8B-5C5E-E65B-23B0DC104A10}"/>
              </a:ext>
            </a:extLst>
          </p:cNvPr>
          <p:cNvSpPr txBox="1"/>
          <p:nvPr/>
        </p:nvSpPr>
        <p:spPr>
          <a:xfrm>
            <a:off x="2876765" y="3782198"/>
            <a:ext cx="492444" cy="646331"/>
          </a:xfrm>
          <a:prstGeom prst="rect">
            <a:avLst/>
          </a:prstGeom>
          <a:noFill/>
        </p:spPr>
        <p:txBody>
          <a:bodyPr wrap="none" rtlCol="0">
            <a:spAutoFit/>
          </a:bodyPr>
          <a:lstStyle/>
          <a:p>
            <a:pPr algn="ctr"/>
            <a:r>
              <a:rPr lang="en-US" sz="3600" dirty="0">
                <a:solidFill>
                  <a:schemeClr val="tx2"/>
                </a:solidFill>
                <a:latin typeface="+mn-lt"/>
              </a:rPr>
              <a:t>X</a:t>
            </a:r>
            <a:endParaRPr lang="en-US" dirty="0">
              <a:solidFill>
                <a:schemeClr val="tx2"/>
              </a:solidFill>
              <a:latin typeface="+mn-lt"/>
            </a:endParaRPr>
          </a:p>
        </p:txBody>
      </p:sp>
      <p:pic>
        <p:nvPicPr>
          <p:cNvPr id="8" name="Picture 7" descr="A screenshot of a computer&#10;&#10;Description automatically generated">
            <a:extLst>
              <a:ext uri="{FF2B5EF4-FFF2-40B4-BE49-F238E27FC236}">
                <a16:creationId xmlns:a16="http://schemas.microsoft.com/office/drawing/2014/main" id="{EF21C452-A826-BD46-E1F8-794B17A4B3A2}"/>
              </a:ext>
            </a:extLst>
          </p:cNvPr>
          <p:cNvPicPr>
            <a:picLocks noChangeAspect="1"/>
          </p:cNvPicPr>
          <p:nvPr/>
        </p:nvPicPr>
        <p:blipFill>
          <a:blip r:embed="rId3"/>
          <a:stretch>
            <a:fillRect/>
          </a:stretch>
        </p:blipFill>
        <p:spPr>
          <a:xfrm>
            <a:off x="3164466" y="1065957"/>
            <a:ext cx="2783577" cy="2436194"/>
          </a:xfrm>
          <a:prstGeom prst="rect">
            <a:avLst/>
          </a:prstGeom>
        </p:spPr>
      </p:pic>
      <p:sp>
        <p:nvSpPr>
          <p:cNvPr id="9" name="TextBox 8">
            <a:extLst>
              <a:ext uri="{FF2B5EF4-FFF2-40B4-BE49-F238E27FC236}">
                <a16:creationId xmlns:a16="http://schemas.microsoft.com/office/drawing/2014/main" id="{17F20EFE-699A-B13A-549C-EE17E002D668}"/>
              </a:ext>
            </a:extLst>
          </p:cNvPr>
          <p:cNvSpPr txBox="1"/>
          <p:nvPr/>
        </p:nvSpPr>
        <p:spPr>
          <a:xfrm>
            <a:off x="5409217" y="3779150"/>
            <a:ext cx="453970" cy="646331"/>
          </a:xfrm>
          <a:prstGeom prst="rect">
            <a:avLst/>
          </a:prstGeom>
          <a:noFill/>
        </p:spPr>
        <p:txBody>
          <a:bodyPr wrap="none" rtlCol="0">
            <a:spAutoFit/>
          </a:bodyPr>
          <a:lstStyle/>
          <a:p>
            <a:pPr algn="ctr"/>
            <a:r>
              <a:rPr lang="en-US" sz="3600" dirty="0">
                <a:solidFill>
                  <a:schemeClr val="tx2"/>
                </a:solidFill>
                <a:latin typeface="+mn-lt"/>
              </a:rPr>
              <a:t>=</a:t>
            </a:r>
            <a:endParaRPr lang="en-US" dirty="0">
              <a:solidFill>
                <a:schemeClr val="tx2"/>
              </a:solidFill>
              <a:latin typeface="+mn-lt"/>
            </a:endParaRPr>
          </a:p>
        </p:txBody>
      </p:sp>
      <p:sp>
        <p:nvSpPr>
          <p:cNvPr id="10" name="TextBox 9">
            <a:extLst>
              <a:ext uri="{FF2B5EF4-FFF2-40B4-BE49-F238E27FC236}">
                <a16:creationId xmlns:a16="http://schemas.microsoft.com/office/drawing/2014/main" id="{F582339A-792B-371A-DFDD-36451BB69EA5}"/>
              </a:ext>
            </a:extLst>
          </p:cNvPr>
          <p:cNvSpPr txBox="1"/>
          <p:nvPr/>
        </p:nvSpPr>
        <p:spPr>
          <a:xfrm>
            <a:off x="6365229" y="3502151"/>
            <a:ext cx="1120821" cy="923330"/>
          </a:xfrm>
          <a:prstGeom prst="rect">
            <a:avLst/>
          </a:prstGeom>
          <a:noFill/>
        </p:spPr>
        <p:txBody>
          <a:bodyPr wrap="none" rtlCol="0">
            <a:spAutoFit/>
          </a:bodyPr>
          <a:lstStyle/>
          <a:p>
            <a:pPr algn="ctr"/>
            <a:r>
              <a:rPr lang="en-US" sz="3600" dirty="0">
                <a:solidFill>
                  <a:schemeClr val="tx2"/>
                </a:solidFill>
                <a:latin typeface="+mn-lt"/>
              </a:rPr>
              <a:t>750</a:t>
            </a:r>
          </a:p>
          <a:p>
            <a:pPr algn="ctr"/>
            <a:r>
              <a:rPr lang="en-US" dirty="0">
                <a:solidFill>
                  <a:schemeClr val="tx2"/>
                </a:solidFill>
                <a:latin typeface="+mn-lt"/>
              </a:rPr>
              <a:t>abstracts</a:t>
            </a:r>
          </a:p>
        </p:txBody>
      </p:sp>
      <p:sp>
        <p:nvSpPr>
          <p:cNvPr id="11" name="Multidocument 10">
            <a:extLst>
              <a:ext uri="{FF2B5EF4-FFF2-40B4-BE49-F238E27FC236}">
                <a16:creationId xmlns:a16="http://schemas.microsoft.com/office/drawing/2014/main" id="{75783EAC-41F4-4F7C-B4BA-9C4E1A3D6B10}"/>
              </a:ext>
            </a:extLst>
          </p:cNvPr>
          <p:cNvSpPr/>
          <p:nvPr/>
        </p:nvSpPr>
        <p:spPr>
          <a:xfrm>
            <a:off x="6365229" y="2192934"/>
            <a:ext cx="1174492" cy="1040437"/>
          </a:xfrm>
          <a:prstGeom prst="flowChartMultidocumen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E1A5C07-4CDE-B064-B7B8-1456A9F4A811}"/>
              </a:ext>
            </a:extLst>
          </p:cNvPr>
          <p:cNvSpPr/>
          <p:nvPr/>
        </p:nvSpPr>
        <p:spPr>
          <a:xfrm>
            <a:off x="7679999" y="3421018"/>
            <a:ext cx="1193851" cy="1284511"/>
          </a:xfrm>
          <a:prstGeom prst="rightArrow">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a:t>
            </a:r>
            <a:endParaRPr lang="en-US" dirty="0"/>
          </a:p>
        </p:txBody>
      </p:sp>
      <p:sp>
        <p:nvSpPr>
          <p:cNvPr id="13" name="TextBox 12">
            <a:extLst>
              <a:ext uri="{FF2B5EF4-FFF2-40B4-BE49-F238E27FC236}">
                <a16:creationId xmlns:a16="http://schemas.microsoft.com/office/drawing/2014/main" id="{9C63DE45-C6C0-6BB8-AC77-2F5533CFA668}"/>
              </a:ext>
            </a:extLst>
          </p:cNvPr>
          <p:cNvSpPr txBox="1"/>
          <p:nvPr/>
        </p:nvSpPr>
        <p:spPr>
          <a:xfrm>
            <a:off x="9067800" y="3502151"/>
            <a:ext cx="1378904" cy="923330"/>
          </a:xfrm>
          <a:prstGeom prst="rect">
            <a:avLst/>
          </a:prstGeom>
          <a:noFill/>
        </p:spPr>
        <p:txBody>
          <a:bodyPr wrap="none" rtlCol="0">
            <a:spAutoFit/>
          </a:bodyPr>
          <a:lstStyle/>
          <a:p>
            <a:pPr algn="ctr"/>
            <a:r>
              <a:rPr lang="en-US" sz="3600" dirty="0">
                <a:solidFill>
                  <a:schemeClr val="tx2"/>
                </a:solidFill>
                <a:latin typeface="+mn-lt"/>
              </a:rPr>
              <a:t>921</a:t>
            </a:r>
          </a:p>
          <a:p>
            <a:pPr algn="ctr"/>
            <a:r>
              <a:rPr lang="en-US" dirty="0">
                <a:solidFill>
                  <a:schemeClr val="tx2"/>
                </a:solidFill>
                <a:latin typeface="+mn-lt"/>
              </a:rPr>
              <a:t>adaptations</a:t>
            </a:r>
          </a:p>
        </p:txBody>
      </p:sp>
      <p:sp>
        <p:nvSpPr>
          <p:cNvPr id="14" name="Multidocument 13">
            <a:extLst>
              <a:ext uri="{FF2B5EF4-FFF2-40B4-BE49-F238E27FC236}">
                <a16:creationId xmlns:a16="http://schemas.microsoft.com/office/drawing/2014/main" id="{A3D19C0D-48AE-A411-82DE-2DE83C9042BF}"/>
              </a:ext>
            </a:extLst>
          </p:cNvPr>
          <p:cNvSpPr/>
          <p:nvPr/>
        </p:nvSpPr>
        <p:spPr>
          <a:xfrm>
            <a:off x="9134013" y="2187592"/>
            <a:ext cx="1174492" cy="1040437"/>
          </a:xfrm>
          <a:prstGeom prst="flowChartMultidocumen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AE3A68-73A8-9445-BD9C-496738F78902}"/>
              </a:ext>
            </a:extLst>
          </p:cNvPr>
          <p:cNvSpPr txBox="1"/>
          <p:nvPr/>
        </p:nvSpPr>
        <p:spPr>
          <a:xfrm>
            <a:off x="7212369" y="4957699"/>
            <a:ext cx="2129109" cy="923330"/>
          </a:xfrm>
          <a:prstGeom prst="rect">
            <a:avLst/>
          </a:prstGeom>
          <a:noFill/>
        </p:spPr>
        <p:txBody>
          <a:bodyPr wrap="none" rtlCol="0">
            <a:spAutoFit/>
          </a:bodyPr>
          <a:lstStyle/>
          <a:p>
            <a:pPr algn="ctr"/>
            <a:r>
              <a:rPr lang="en-US" dirty="0">
                <a:solidFill>
                  <a:schemeClr val="tx2"/>
                </a:solidFill>
                <a:latin typeface="+mn-lt"/>
              </a:rPr>
              <a:t>Science writers</a:t>
            </a:r>
          </a:p>
          <a:p>
            <a:pPr algn="ctr"/>
            <a:r>
              <a:rPr lang="en-US" dirty="0">
                <a:solidFill>
                  <a:schemeClr val="tx2"/>
                </a:solidFill>
                <a:latin typeface="+mn-lt"/>
              </a:rPr>
              <a:t>&amp;</a:t>
            </a:r>
          </a:p>
          <a:p>
            <a:pPr algn="ctr"/>
            <a:r>
              <a:rPr lang="en-US" dirty="0">
                <a:solidFill>
                  <a:schemeClr val="tx2"/>
                </a:solidFill>
                <a:latin typeface="+mn-lt"/>
              </a:rPr>
              <a:t>NLM Index Section</a:t>
            </a:r>
          </a:p>
        </p:txBody>
      </p:sp>
      <p:sp>
        <p:nvSpPr>
          <p:cNvPr id="7" name="TextBox 6">
            <a:extLst>
              <a:ext uri="{FF2B5EF4-FFF2-40B4-BE49-F238E27FC236}">
                <a16:creationId xmlns:a16="http://schemas.microsoft.com/office/drawing/2014/main" id="{6E1F8DB2-B99E-E995-DF39-36DF9C158543}"/>
              </a:ext>
            </a:extLst>
          </p:cNvPr>
          <p:cNvSpPr txBox="1"/>
          <p:nvPr/>
        </p:nvSpPr>
        <p:spPr>
          <a:xfrm>
            <a:off x="10515600" y="6358796"/>
            <a:ext cx="1438214" cy="369332"/>
          </a:xfrm>
          <a:prstGeom prst="rect">
            <a:avLst/>
          </a:prstGeom>
          <a:noFill/>
        </p:spPr>
        <p:txBody>
          <a:bodyPr wrap="none" rtlCol="0">
            <a:spAutoFit/>
          </a:bodyPr>
          <a:lstStyle/>
          <a:p>
            <a:pPr algn="ctr"/>
            <a:r>
              <a:rPr lang="en-US" dirty="0">
                <a:solidFill>
                  <a:schemeClr val="tx2"/>
                </a:solidFill>
                <a:latin typeface="+mn-lt"/>
              </a:rPr>
              <a:t>Ondov 2022</a:t>
            </a:r>
          </a:p>
        </p:txBody>
      </p:sp>
    </p:spTree>
    <p:extLst>
      <p:ext uri="{BB962C8B-B14F-4D97-AF65-F5344CB8AC3E}">
        <p14:creationId xmlns:p14="http://schemas.microsoft.com/office/powerpoint/2010/main" val="6482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animBg="1"/>
      <p:bldP spid="12" grpId="0" animBg="1"/>
      <p:bldP spid="13" grpId="0"/>
      <p:bldP spid="14"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15F9D-2AAD-9B17-69B3-AB33B6F44EE1}"/>
              </a:ext>
            </a:extLst>
          </p:cNvPr>
          <p:cNvSpPr txBox="1"/>
          <p:nvPr/>
        </p:nvSpPr>
        <p:spPr>
          <a:xfrm>
            <a:off x="1133258" y="4082595"/>
            <a:ext cx="9345555" cy="400110"/>
          </a:xfrm>
          <a:prstGeom prst="rect">
            <a:avLst/>
          </a:prstGeom>
          <a:noFill/>
        </p:spPr>
        <p:txBody>
          <a:bodyPr wrap="square">
            <a:spAutoFit/>
          </a:bodyPr>
          <a:lstStyle/>
          <a:p>
            <a:pPr marL="285750" indent="-285750">
              <a:buFont typeface="Arial" panose="020B0604020202020204" pitchFamily="34" charset="0"/>
              <a:buChar char="•"/>
            </a:pPr>
            <a:r>
              <a:rPr lang="en-US" sz="2000" dirty="0">
                <a:effectLst/>
                <a:latin typeface="Calibri" panose="020F0502020204030204" pitchFamily="34" charset="0"/>
              </a:rPr>
              <a:t>Substitute longer, more arcane words for shorter, more common synonyms</a:t>
            </a:r>
            <a:endParaRPr lang="en-US" sz="2000" dirty="0"/>
          </a:p>
        </p:txBody>
      </p:sp>
      <p:sp>
        <p:nvSpPr>
          <p:cNvPr id="7" name="TextBox 6">
            <a:extLst>
              <a:ext uri="{FF2B5EF4-FFF2-40B4-BE49-F238E27FC236}">
                <a16:creationId xmlns:a16="http://schemas.microsoft.com/office/drawing/2014/main" id="{3FF47D54-A30B-DC9B-A8DD-31F9F95A4C1D}"/>
              </a:ext>
            </a:extLst>
          </p:cNvPr>
          <p:cNvSpPr txBox="1"/>
          <p:nvPr/>
        </p:nvSpPr>
        <p:spPr>
          <a:xfrm>
            <a:off x="1133258" y="1447800"/>
            <a:ext cx="8809527" cy="400110"/>
          </a:xfrm>
          <a:prstGeom prst="rect">
            <a:avLst/>
          </a:prstGeom>
          <a:noFill/>
        </p:spPr>
        <p:txBody>
          <a:bodyPr wrap="square">
            <a:spAutoFit/>
          </a:bodyPr>
          <a:lstStyle/>
          <a:p>
            <a:pPr marL="285750" indent="-285750">
              <a:buFont typeface="Arial" panose="020B0604020202020204" pitchFamily="34" charset="0"/>
              <a:buChar char="•"/>
            </a:pPr>
            <a:r>
              <a:rPr lang="en-US" sz="2000" dirty="0">
                <a:effectLst/>
                <a:latin typeface="Calibri" panose="020F0502020204030204" pitchFamily="34" charset="0"/>
              </a:rPr>
              <a:t>Replace professional jargon with common, consumer-friendly terms </a:t>
            </a:r>
            <a:endParaRPr lang="en-US" sz="2000" dirty="0"/>
          </a:p>
        </p:txBody>
      </p:sp>
      <p:sp>
        <p:nvSpPr>
          <p:cNvPr id="4" name="Right Arrow 3">
            <a:extLst>
              <a:ext uri="{FF2B5EF4-FFF2-40B4-BE49-F238E27FC236}">
                <a16:creationId xmlns:a16="http://schemas.microsoft.com/office/drawing/2014/main" id="{98D3D11B-43F0-825E-4B07-E98BB7273F95}"/>
              </a:ext>
            </a:extLst>
          </p:cNvPr>
          <p:cNvSpPr/>
          <p:nvPr/>
        </p:nvSpPr>
        <p:spPr>
          <a:xfrm>
            <a:off x="5287770" y="2425924"/>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3DC3B2-1F77-21EC-03FB-EA68789F709A}"/>
              </a:ext>
            </a:extLst>
          </p:cNvPr>
          <p:cNvSpPr txBox="1"/>
          <p:nvPr/>
        </p:nvSpPr>
        <p:spPr>
          <a:xfrm>
            <a:off x="2807855" y="2302924"/>
            <a:ext cx="2294218"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Interphalangeal joint</a:t>
            </a:r>
          </a:p>
        </p:txBody>
      </p:sp>
      <p:sp>
        <p:nvSpPr>
          <p:cNvPr id="8" name="TextBox 7">
            <a:extLst>
              <a:ext uri="{FF2B5EF4-FFF2-40B4-BE49-F238E27FC236}">
                <a16:creationId xmlns:a16="http://schemas.microsoft.com/office/drawing/2014/main" id="{DE09D799-8365-7306-B0CA-7CF76C408367}"/>
              </a:ext>
            </a:extLst>
          </p:cNvPr>
          <p:cNvSpPr txBox="1"/>
          <p:nvPr/>
        </p:nvSpPr>
        <p:spPr>
          <a:xfrm>
            <a:off x="6691690" y="2302924"/>
            <a:ext cx="1785617"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Finger knuckle</a:t>
            </a:r>
          </a:p>
        </p:txBody>
      </p:sp>
      <p:sp>
        <p:nvSpPr>
          <p:cNvPr id="9" name="TextBox 8">
            <a:extLst>
              <a:ext uri="{FF2B5EF4-FFF2-40B4-BE49-F238E27FC236}">
                <a16:creationId xmlns:a16="http://schemas.microsoft.com/office/drawing/2014/main" id="{78D29ACC-3660-A7A2-3B87-B7A71BA80654}"/>
              </a:ext>
            </a:extLst>
          </p:cNvPr>
          <p:cNvSpPr txBox="1"/>
          <p:nvPr/>
        </p:nvSpPr>
        <p:spPr>
          <a:xfrm>
            <a:off x="3953745" y="2842978"/>
            <a:ext cx="1148328"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Orthoses</a:t>
            </a:r>
          </a:p>
        </p:txBody>
      </p:sp>
      <p:sp>
        <p:nvSpPr>
          <p:cNvPr id="10" name="TextBox 9">
            <a:extLst>
              <a:ext uri="{FF2B5EF4-FFF2-40B4-BE49-F238E27FC236}">
                <a16:creationId xmlns:a16="http://schemas.microsoft.com/office/drawing/2014/main" id="{C0388721-0A6B-161D-3D7A-1182D515DE5F}"/>
              </a:ext>
            </a:extLst>
          </p:cNvPr>
          <p:cNvSpPr txBox="1"/>
          <p:nvPr/>
        </p:nvSpPr>
        <p:spPr>
          <a:xfrm>
            <a:off x="6691690" y="2842978"/>
            <a:ext cx="1082566"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Braces</a:t>
            </a:r>
          </a:p>
        </p:txBody>
      </p:sp>
      <p:sp>
        <p:nvSpPr>
          <p:cNvPr id="11" name="Right Arrow 10">
            <a:extLst>
              <a:ext uri="{FF2B5EF4-FFF2-40B4-BE49-F238E27FC236}">
                <a16:creationId xmlns:a16="http://schemas.microsoft.com/office/drawing/2014/main" id="{1862B208-6552-472A-2032-78AF569F5BCB}"/>
              </a:ext>
            </a:extLst>
          </p:cNvPr>
          <p:cNvSpPr/>
          <p:nvPr/>
        </p:nvSpPr>
        <p:spPr>
          <a:xfrm>
            <a:off x="5287770" y="5060719"/>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CA3143C-D1A4-81E1-FA96-1EE55F70DF86}"/>
              </a:ext>
            </a:extLst>
          </p:cNvPr>
          <p:cNvSpPr txBox="1"/>
          <p:nvPr/>
        </p:nvSpPr>
        <p:spPr>
          <a:xfrm>
            <a:off x="4120714" y="4937719"/>
            <a:ext cx="981359"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Inhibits</a:t>
            </a:r>
          </a:p>
        </p:txBody>
      </p:sp>
      <p:sp>
        <p:nvSpPr>
          <p:cNvPr id="13" name="TextBox 12">
            <a:extLst>
              <a:ext uri="{FF2B5EF4-FFF2-40B4-BE49-F238E27FC236}">
                <a16:creationId xmlns:a16="http://schemas.microsoft.com/office/drawing/2014/main" id="{46CA06AF-FD89-EE3F-CFC0-29FF9B1F35CA}"/>
              </a:ext>
            </a:extLst>
          </p:cNvPr>
          <p:cNvSpPr txBox="1"/>
          <p:nvPr/>
        </p:nvSpPr>
        <p:spPr>
          <a:xfrm>
            <a:off x="6691690" y="4937719"/>
            <a:ext cx="878767"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Blocks</a:t>
            </a:r>
          </a:p>
        </p:txBody>
      </p:sp>
      <p:sp>
        <p:nvSpPr>
          <p:cNvPr id="14" name="TextBox 13">
            <a:extLst>
              <a:ext uri="{FF2B5EF4-FFF2-40B4-BE49-F238E27FC236}">
                <a16:creationId xmlns:a16="http://schemas.microsoft.com/office/drawing/2014/main" id="{804A5A64-2C08-753D-BFF5-B84233B0684E}"/>
              </a:ext>
            </a:extLst>
          </p:cNvPr>
          <p:cNvSpPr txBox="1"/>
          <p:nvPr/>
        </p:nvSpPr>
        <p:spPr>
          <a:xfrm>
            <a:off x="3810000" y="5477773"/>
            <a:ext cx="1237583"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pPr algn="ctr"/>
            <a:r>
              <a:rPr lang="en-US" dirty="0"/>
              <a:t>Evaluated</a:t>
            </a:r>
          </a:p>
        </p:txBody>
      </p:sp>
      <p:sp>
        <p:nvSpPr>
          <p:cNvPr id="15" name="TextBox 14">
            <a:extLst>
              <a:ext uri="{FF2B5EF4-FFF2-40B4-BE49-F238E27FC236}">
                <a16:creationId xmlns:a16="http://schemas.microsoft.com/office/drawing/2014/main" id="{00DD8958-AA23-450E-931D-B5C6BB58410B}"/>
              </a:ext>
            </a:extLst>
          </p:cNvPr>
          <p:cNvSpPr txBox="1"/>
          <p:nvPr/>
        </p:nvSpPr>
        <p:spPr>
          <a:xfrm>
            <a:off x="6691690" y="5477773"/>
            <a:ext cx="891334" cy="36933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rtlCol="0">
            <a:spAutoFit/>
          </a:bodyPr>
          <a:lstStyle>
            <a:defPPr>
              <a:defRPr lang="en-US"/>
            </a:defPPr>
            <a:lvl1pPr>
              <a:defRPr>
                <a:solidFill>
                  <a:srgbClr val="000000"/>
                </a:solidFill>
                <a:effectLst/>
                <a:latin typeface="Helvetica Neue" panose="02000503000000020004" pitchFamily="2" charset="0"/>
              </a:defRPr>
            </a:lvl1pPr>
          </a:lstStyle>
          <a:p>
            <a:r>
              <a:rPr lang="en-US" dirty="0"/>
              <a:t>Tested</a:t>
            </a:r>
          </a:p>
        </p:txBody>
      </p:sp>
      <p:sp>
        <p:nvSpPr>
          <p:cNvPr id="2" name="Title 1">
            <a:extLst>
              <a:ext uri="{FF2B5EF4-FFF2-40B4-BE49-F238E27FC236}">
                <a16:creationId xmlns:a16="http://schemas.microsoft.com/office/drawing/2014/main" id="{EA7B25B0-230A-2AE3-37D5-AB2BECE2B9E5}"/>
              </a:ext>
            </a:extLst>
          </p:cNvPr>
          <p:cNvSpPr>
            <a:spLocks noGrp="1"/>
          </p:cNvSpPr>
          <p:nvPr>
            <p:ph type="title"/>
          </p:nvPr>
        </p:nvSpPr>
        <p:spPr/>
        <p:txBody>
          <a:bodyPr/>
          <a:lstStyle/>
          <a:p>
            <a:r>
              <a:rPr lang="en-US" dirty="0"/>
              <a:t>Annotator Guidelines</a:t>
            </a:r>
          </a:p>
        </p:txBody>
      </p:sp>
    </p:spTree>
    <p:extLst>
      <p:ext uri="{BB962C8B-B14F-4D97-AF65-F5344CB8AC3E}">
        <p14:creationId xmlns:p14="http://schemas.microsoft.com/office/powerpoint/2010/main" val="42628350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A8FEEB-B3A3-334C-A430-BB4BACFC1B60}"/>
              </a:ext>
            </a:extLst>
          </p:cNvPr>
          <p:cNvSpPr/>
          <p:nvPr/>
        </p:nvSpPr>
        <p:spPr>
          <a:xfrm>
            <a:off x="704193" y="1493800"/>
            <a:ext cx="9606455" cy="736355"/>
          </a:xfrm>
          <a:prstGeom prst="rect">
            <a:avLst/>
          </a:prstGeom>
        </p:spPr>
        <p:txBody>
          <a:bodyPr wrap="square">
            <a:spAutoFit/>
          </a:bodyPr>
          <a:lstStyle/>
          <a:p>
            <a:pPr marL="285750" marR="0" lvl="0" indent="-285750">
              <a:lnSpc>
                <a:spcPct val="107000"/>
              </a:lnSpc>
              <a:spcBef>
                <a:spcPts val="0"/>
              </a:spcBef>
              <a:spcAft>
                <a:spcPts val="800"/>
              </a:spcAft>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Splitting sentences: if a sentence is long and contains two or more complete thoughts, it should be split into multiple sentences that are simpler.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74FD386-E8C2-9C40-55B2-45C44E7F23F5}"/>
              </a:ext>
            </a:extLst>
          </p:cNvPr>
          <p:cNvSpPr txBox="1"/>
          <p:nvPr/>
        </p:nvSpPr>
        <p:spPr>
          <a:xfrm>
            <a:off x="819808" y="2501878"/>
            <a:ext cx="4246178" cy="3139321"/>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p>
            <a:r>
              <a:rPr lang="en-US" dirty="0">
                <a:solidFill>
                  <a:srgbClr val="000000"/>
                </a:solidFill>
                <a:effectLst/>
                <a:latin typeface="Helvetica Neue" panose="02000503000000020004" pitchFamily="2" charset="0"/>
              </a:rPr>
              <a:t>Treatment guidelines state that there is no difference in efficacy between the various first-generation antipsychotics</a:t>
            </a:r>
            <a:r>
              <a:rPr lang="en-US" dirty="0">
                <a:solidFill>
                  <a:schemeClr val="accent1"/>
                </a:solidFill>
                <a:effectLst/>
                <a:latin typeface="Helvetica Neue" panose="02000503000000020004" pitchFamily="2" charset="0"/>
              </a:rPr>
              <a:t>,</a:t>
            </a:r>
            <a:r>
              <a:rPr lang="en-US" dirty="0">
                <a:solidFill>
                  <a:srgbClr val="000000"/>
                </a:solidFill>
                <a:effectLst/>
                <a:latin typeface="Helvetica Neue" panose="02000503000000020004" pitchFamily="2" charset="0"/>
              </a:rPr>
              <a:t> </a:t>
            </a:r>
            <a:r>
              <a:rPr lang="en-US" b="1" dirty="0">
                <a:solidFill>
                  <a:schemeClr val="accent1"/>
                </a:solidFill>
                <a:effectLst/>
                <a:latin typeface="Helvetica Neue" panose="02000503000000020004" pitchFamily="2" charset="0"/>
              </a:rPr>
              <a:t>however</a:t>
            </a:r>
            <a:r>
              <a:rPr lang="en-US" dirty="0">
                <a:solidFill>
                  <a:schemeClr val="accent1"/>
                </a:solidFill>
                <a:effectLst/>
                <a:latin typeface="Helvetica Neue" panose="02000503000000020004" pitchFamily="2" charset="0"/>
              </a:rPr>
              <a:t>,</a:t>
            </a:r>
            <a:r>
              <a:rPr lang="en-US" dirty="0">
                <a:solidFill>
                  <a:srgbClr val="000000"/>
                </a:solidFill>
                <a:effectLst/>
                <a:latin typeface="Helvetica Neue" panose="02000503000000020004" pitchFamily="2" charset="0"/>
              </a:rPr>
              <a:t> low-potency first-generation antipsychotic drugs are sometimes perceived as less efficacious than high-potency first-generation compounds by clinicians</a:t>
            </a:r>
            <a:r>
              <a:rPr lang="en-US" b="1" dirty="0">
                <a:solidFill>
                  <a:schemeClr val="accent1"/>
                </a:solidFill>
                <a:effectLst/>
                <a:latin typeface="Helvetica Neue" panose="02000503000000020004" pitchFamily="2" charset="0"/>
              </a:rPr>
              <a:t>, and they </a:t>
            </a:r>
            <a:r>
              <a:rPr lang="en-US" dirty="0">
                <a:solidFill>
                  <a:srgbClr val="000000"/>
                </a:solidFill>
                <a:effectLst/>
                <a:latin typeface="Helvetica Neue" panose="02000503000000020004" pitchFamily="2" charset="0"/>
              </a:rPr>
              <a:t>also seem to differ in their side effects.</a:t>
            </a:r>
            <a:endParaRPr lang="en-US" dirty="0">
              <a:effectLst/>
            </a:endParaRPr>
          </a:p>
        </p:txBody>
      </p:sp>
      <p:sp>
        <p:nvSpPr>
          <p:cNvPr id="6" name="TextBox 5">
            <a:extLst>
              <a:ext uri="{FF2B5EF4-FFF2-40B4-BE49-F238E27FC236}">
                <a16:creationId xmlns:a16="http://schemas.microsoft.com/office/drawing/2014/main" id="{006E4FE4-13B8-BFB8-DAD8-04471D8E24CC}"/>
              </a:ext>
            </a:extLst>
          </p:cNvPr>
          <p:cNvSpPr txBox="1"/>
          <p:nvPr/>
        </p:nvSpPr>
        <p:spPr>
          <a:xfrm>
            <a:off x="6621519" y="2624518"/>
            <a:ext cx="4246178" cy="2862322"/>
          </a:xfrm>
          <a:prstGeom prst="rect">
            <a:avLst/>
          </a:prstGeom>
          <a:blipFill>
            <a:blip r:embed="rId3"/>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p>
            <a:pPr marL="0" algn="l" rtl="0" eaLnBrk="1" fontAlgn="t" latinLnBrk="0" hangingPunct="1">
              <a:spcBef>
                <a:spcPts val="0"/>
              </a:spcBef>
              <a:spcAft>
                <a:spcPts val="0"/>
              </a:spcAft>
            </a:pPr>
            <a:r>
              <a:rPr lang="en-US" sz="1800" b="0" i="0" u="none" strike="noStrike" kern="1200" dirty="0">
                <a:solidFill>
                  <a:srgbClr val="000000"/>
                </a:solidFill>
                <a:effectLst/>
                <a:latin typeface="Helvetica Neue" panose="02000503000000020004" pitchFamily="2" charset="0"/>
              </a:rPr>
              <a:t>Treatment recommendations say there is no difference in how well older drugs used to treat psychotic disorders work</a:t>
            </a:r>
            <a:r>
              <a:rPr lang="en-US" sz="1800" b="0" i="0" u="none" strike="noStrike" kern="1200" dirty="0">
                <a:solidFill>
                  <a:schemeClr val="accent1"/>
                </a:solidFill>
                <a:effectLst/>
                <a:latin typeface="Helvetica Neue" panose="02000503000000020004" pitchFamily="2" charset="0"/>
              </a:rPr>
              <a:t>. </a:t>
            </a:r>
            <a:r>
              <a:rPr lang="en-US" sz="1800" b="1" i="0" u="none" strike="noStrike" kern="1200" dirty="0">
                <a:solidFill>
                  <a:schemeClr val="accent1"/>
                </a:solidFill>
                <a:effectLst/>
                <a:latin typeface="Helvetica Neue" panose="02000503000000020004" pitchFamily="2" charset="0"/>
              </a:rPr>
              <a:t>However</a:t>
            </a:r>
            <a:r>
              <a:rPr lang="en-US" sz="1800" b="0" i="0" u="none" strike="noStrike" kern="1200" dirty="0">
                <a:solidFill>
                  <a:schemeClr val="accent1"/>
                </a:solidFill>
                <a:effectLst/>
                <a:latin typeface="Helvetica Neue" panose="02000503000000020004" pitchFamily="2" charset="0"/>
              </a:rPr>
              <a:t>,</a:t>
            </a:r>
            <a:r>
              <a:rPr lang="en-US" sz="1800" b="0" i="0" u="none" strike="noStrike" kern="1200" dirty="0">
                <a:solidFill>
                  <a:srgbClr val="000000"/>
                </a:solidFill>
                <a:effectLst/>
                <a:latin typeface="Helvetica Neue" panose="02000503000000020004" pitchFamily="2" charset="0"/>
              </a:rPr>
              <a:t> doctors sometimes think older drugs with higher doses do not work as well as those with lower doses</a:t>
            </a:r>
            <a:r>
              <a:rPr lang="en-US" sz="1800" i="0" u="none" strike="noStrike" kern="1200" dirty="0">
                <a:solidFill>
                  <a:schemeClr val="accent1"/>
                </a:solidFill>
                <a:effectLst/>
                <a:latin typeface="Helvetica Neue" panose="02000503000000020004" pitchFamily="2" charset="0"/>
              </a:rPr>
              <a:t>. </a:t>
            </a:r>
            <a:r>
              <a:rPr lang="en-US" sz="1800" b="1" i="0" u="none" strike="noStrike" kern="1200" dirty="0">
                <a:solidFill>
                  <a:schemeClr val="accent1"/>
                </a:solidFill>
                <a:effectLst/>
                <a:latin typeface="Helvetica Neue" panose="02000503000000020004" pitchFamily="2" charset="0"/>
              </a:rPr>
              <a:t>The higher-dose drugs</a:t>
            </a:r>
            <a:r>
              <a:rPr lang="en-US" sz="1800" i="0" u="none" strike="noStrike" kern="1200" dirty="0">
                <a:solidFill>
                  <a:schemeClr val="accent1"/>
                </a:solidFill>
                <a:effectLst/>
                <a:latin typeface="Helvetica Neue" panose="02000503000000020004" pitchFamily="2" charset="0"/>
              </a:rPr>
              <a:t> </a:t>
            </a:r>
            <a:r>
              <a:rPr lang="en-US" sz="1800" b="0" i="0" u="none" strike="noStrike" kern="1200" dirty="0">
                <a:solidFill>
                  <a:srgbClr val="000000"/>
                </a:solidFill>
                <a:effectLst/>
                <a:latin typeface="Helvetica Neue" panose="02000503000000020004" pitchFamily="2" charset="0"/>
              </a:rPr>
              <a:t>also seem to have different side effects.</a:t>
            </a:r>
            <a:endParaRPr lang="en-US" sz="1800" b="0" i="0" u="none" strike="noStrike" dirty="0">
              <a:effectLst/>
              <a:latin typeface="Arial" panose="020B0604020202020204" pitchFamily="34" charset="0"/>
            </a:endParaRPr>
          </a:p>
        </p:txBody>
      </p:sp>
      <p:sp>
        <p:nvSpPr>
          <p:cNvPr id="7" name="Right Arrow 6">
            <a:extLst>
              <a:ext uri="{FF2B5EF4-FFF2-40B4-BE49-F238E27FC236}">
                <a16:creationId xmlns:a16="http://schemas.microsoft.com/office/drawing/2014/main" id="{F002249B-8EA4-3651-0532-20AC9CA734EC}"/>
              </a:ext>
            </a:extLst>
          </p:cNvPr>
          <p:cNvSpPr/>
          <p:nvPr/>
        </p:nvSpPr>
        <p:spPr>
          <a:xfrm>
            <a:off x="5302469" y="3733800"/>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D29666C-3DE4-B5B9-7489-AD6816C634FC}"/>
              </a:ext>
            </a:extLst>
          </p:cNvPr>
          <p:cNvSpPr>
            <a:spLocks noGrp="1"/>
          </p:cNvSpPr>
          <p:nvPr>
            <p:ph type="title"/>
          </p:nvPr>
        </p:nvSpPr>
        <p:spPr/>
        <p:txBody>
          <a:bodyPr/>
          <a:lstStyle/>
          <a:p>
            <a:r>
              <a:rPr lang="en-US" dirty="0"/>
              <a:t>Annotator Guidelines</a:t>
            </a:r>
          </a:p>
        </p:txBody>
      </p:sp>
    </p:spTree>
    <p:extLst>
      <p:ext uri="{BB962C8B-B14F-4D97-AF65-F5344CB8AC3E}">
        <p14:creationId xmlns:p14="http://schemas.microsoft.com/office/powerpoint/2010/main" val="28561892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75736B-8BE4-3C46-8606-868D5B76B8F7}"/>
              </a:ext>
            </a:extLst>
          </p:cNvPr>
          <p:cNvSpPr/>
          <p:nvPr/>
        </p:nvSpPr>
        <p:spPr>
          <a:xfrm>
            <a:off x="983218" y="1450216"/>
            <a:ext cx="8938548" cy="736355"/>
          </a:xfrm>
          <a:prstGeom prst="rect">
            <a:avLst/>
          </a:prstGeom>
        </p:spPr>
        <p:txBody>
          <a:bodyPr wrap="square">
            <a:spAutoFit/>
          </a:bodyPr>
          <a:lstStyle/>
          <a:p>
            <a:pPr marL="742950" marR="0" lvl="1" indent="-285750">
              <a:lnSpc>
                <a:spcPct val="107000"/>
              </a:lnSpc>
              <a:spcBef>
                <a:spcPts val="0"/>
              </a:spcBef>
              <a:spcAft>
                <a:spcPts val="800"/>
              </a:spcAft>
              <a:buFont typeface="Arial" panose="020B0604020202020204" pitchFamily="34" charset="0"/>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If the jargon or a named entity does not have plain synonyms, leave as is in the first mention but explain it with parentheses or nonrestrictive clauses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84A2797-8E12-FF57-C575-B3AD7013D0D1}"/>
              </a:ext>
            </a:extLst>
          </p:cNvPr>
          <p:cNvSpPr txBox="1"/>
          <p:nvPr/>
        </p:nvSpPr>
        <p:spPr>
          <a:xfrm>
            <a:off x="1182915" y="2648497"/>
            <a:ext cx="4246178" cy="1561005"/>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Duloxetine</a:t>
            </a:r>
            <a:r>
              <a:rPr lang="en-US" dirty="0"/>
              <a:t> is a combined </a:t>
            </a:r>
            <a:r>
              <a:rPr lang="en-US" b="1" dirty="0">
                <a:solidFill>
                  <a:schemeClr val="accent1"/>
                </a:solidFill>
              </a:rPr>
              <a:t>serotonin/norepinephrine </a:t>
            </a:r>
            <a:r>
              <a:rPr lang="en-US" dirty="0"/>
              <a:t>reuptake inhibitor currently under clinical investigation for the treatment of women with stress urinary incontinence.</a:t>
            </a:r>
          </a:p>
        </p:txBody>
      </p:sp>
      <p:sp>
        <p:nvSpPr>
          <p:cNvPr id="3" name="TextBox 2">
            <a:extLst>
              <a:ext uri="{FF2B5EF4-FFF2-40B4-BE49-F238E27FC236}">
                <a16:creationId xmlns:a16="http://schemas.microsoft.com/office/drawing/2014/main" id="{957B4B16-FA1D-A117-50EA-B40CF2B9A462}"/>
              </a:ext>
            </a:extLst>
          </p:cNvPr>
          <p:cNvSpPr txBox="1"/>
          <p:nvPr/>
        </p:nvSpPr>
        <p:spPr>
          <a:xfrm>
            <a:off x="6984626" y="2648497"/>
            <a:ext cx="4246178" cy="1857368"/>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Duloxetine (a common antidepressant) </a:t>
            </a:r>
            <a:r>
              <a:rPr lang="en-US" dirty="0"/>
              <a:t>blocks removal of </a:t>
            </a:r>
            <a:r>
              <a:rPr lang="en-US" b="1" dirty="0">
                <a:solidFill>
                  <a:schemeClr val="accent1"/>
                </a:solidFill>
              </a:rPr>
              <a:t>serotonin/norepinephrine (chemical messengers)</a:t>
            </a:r>
            <a:r>
              <a:rPr lang="en-US" dirty="0"/>
              <a:t> and is studied for treating women with bladder control loss from stress.</a:t>
            </a:r>
          </a:p>
        </p:txBody>
      </p:sp>
      <p:sp>
        <p:nvSpPr>
          <p:cNvPr id="6" name="Right Arrow 5">
            <a:extLst>
              <a:ext uri="{FF2B5EF4-FFF2-40B4-BE49-F238E27FC236}">
                <a16:creationId xmlns:a16="http://schemas.microsoft.com/office/drawing/2014/main" id="{D43037A4-69A2-C2E0-B47E-2658C1D94407}"/>
              </a:ext>
            </a:extLst>
          </p:cNvPr>
          <p:cNvSpPr/>
          <p:nvPr/>
        </p:nvSpPr>
        <p:spPr>
          <a:xfrm>
            <a:off x="5665576" y="3289224"/>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6C3F91A-CE84-2D88-5B9B-AD8B7754DDF1}"/>
              </a:ext>
            </a:extLst>
          </p:cNvPr>
          <p:cNvSpPr/>
          <p:nvPr/>
        </p:nvSpPr>
        <p:spPr>
          <a:xfrm>
            <a:off x="983218" y="5145377"/>
            <a:ext cx="8938548" cy="407035"/>
          </a:xfrm>
          <a:prstGeom prst="rect">
            <a:avLst/>
          </a:prstGeom>
        </p:spPr>
        <p:txBody>
          <a:bodyPr wrap="square">
            <a:spAutoFit/>
          </a:bodyPr>
          <a:lstStyle/>
          <a:p>
            <a:pPr marL="742950" marR="0" lvl="1" indent="-285750">
              <a:lnSpc>
                <a:spcPct val="107000"/>
              </a:lnSpc>
              <a:spcBef>
                <a:spcPts val="0"/>
              </a:spcBef>
              <a:spcAft>
                <a:spcPts val="800"/>
              </a:spcAft>
              <a:buFont typeface="Arial" panose="020B0604020202020204" pitchFamily="34" charset="0"/>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Subsequent mentions in the same abstract do not need to be explained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8B586731-F8D1-2C16-E43D-B3E5E97D550A}"/>
              </a:ext>
            </a:extLst>
          </p:cNvPr>
          <p:cNvSpPr txBox="1">
            <a:spLocks/>
          </p:cNvSpPr>
          <p:nvPr/>
        </p:nvSpPr>
        <p:spPr bwMode="auto">
          <a:xfrm>
            <a:off x="601581" y="466346"/>
            <a:ext cx="108284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a:lstStyle>
          <a:p>
            <a:r>
              <a:rPr lang="en-US"/>
              <a:t>Annotator Guidelines</a:t>
            </a:r>
            <a:endParaRPr lang="en-US" dirty="0"/>
          </a:p>
        </p:txBody>
      </p:sp>
    </p:spTree>
    <p:extLst>
      <p:ext uri="{BB962C8B-B14F-4D97-AF65-F5344CB8AC3E}">
        <p14:creationId xmlns:p14="http://schemas.microsoft.com/office/powerpoint/2010/main" val="5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089D8E-BA83-E147-9E8A-06AC98DB00FC}"/>
              </a:ext>
            </a:extLst>
          </p:cNvPr>
          <p:cNvSpPr/>
          <p:nvPr/>
        </p:nvSpPr>
        <p:spPr>
          <a:xfrm>
            <a:off x="1275247" y="2143516"/>
            <a:ext cx="6234464" cy="407035"/>
          </a:xfrm>
          <a:prstGeom prst="rect">
            <a:avLst/>
          </a:prstGeom>
        </p:spPr>
        <p:txBody>
          <a:bodyPr wrap="none">
            <a:spAutoFit/>
          </a:bodyPr>
          <a:lstStyle/>
          <a:p>
            <a:pPr marL="742950" marR="0" lvl="1" indent="-285750" algn="ctr">
              <a:lnSpc>
                <a:spcPct val="107000"/>
              </a:lnSpc>
              <a:spcBef>
                <a:spcPts val="0"/>
              </a:spcBef>
              <a:spcAft>
                <a:spcPts val="800"/>
              </a:spcAft>
              <a:buFont typeface="Arial" panose="020B0604020202020204" pitchFamily="34" charset="0"/>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Change passive voice to active voice when possible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FB287DD-3EEB-A668-335B-73113C7EEF60}"/>
              </a:ext>
            </a:extLst>
          </p:cNvPr>
          <p:cNvSpPr txBox="1"/>
          <p:nvPr/>
        </p:nvSpPr>
        <p:spPr>
          <a:xfrm>
            <a:off x="1275247" y="2891061"/>
            <a:ext cx="4246178" cy="1754326"/>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dirty="0"/>
              <a:t>Results: eleven trials published between 1965 and 1999 including a total of 2081 participants fulfilled the inclusion criteria and </a:t>
            </a:r>
            <a:r>
              <a:rPr lang="en-US" b="1" dirty="0">
                <a:solidFill>
                  <a:schemeClr val="accent1"/>
                </a:solidFill>
              </a:rPr>
              <a:t>were further </a:t>
            </a:r>
            <a:r>
              <a:rPr lang="en-US" b="1" dirty="0" err="1">
                <a:solidFill>
                  <a:schemeClr val="accent1"/>
                </a:solidFill>
              </a:rPr>
              <a:t>analysed</a:t>
            </a:r>
            <a:r>
              <a:rPr lang="en-US" dirty="0"/>
              <a:t>.</a:t>
            </a:r>
          </a:p>
        </p:txBody>
      </p:sp>
      <p:sp>
        <p:nvSpPr>
          <p:cNvPr id="3" name="TextBox 2">
            <a:extLst>
              <a:ext uri="{FF2B5EF4-FFF2-40B4-BE49-F238E27FC236}">
                <a16:creationId xmlns:a16="http://schemas.microsoft.com/office/drawing/2014/main" id="{3418D7B4-690C-9704-B336-556E66355BE3}"/>
              </a:ext>
            </a:extLst>
          </p:cNvPr>
          <p:cNvSpPr txBox="1"/>
          <p:nvPr/>
        </p:nvSpPr>
        <p:spPr>
          <a:xfrm>
            <a:off x="7066448" y="3107121"/>
            <a:ext cx="4246178" cy="1200329"/>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We looked at </a:t>
            </a:r>
            <a:r>
              <a:rPr lang="en-US" dirty="0"/>
              <a:t>eleven studies published between 1965 and 1999 with a total of 2081 people.</a:t>
            </a:r>
          </a:p>
        </p:txBody>
      </p:sp>
      <p:sp>
        <p:nvSpPr>
          <p:cNvPr id="6" name="Right Arrow 5">
            <a:extLst>
              <a:ext uri="{FF2B5EF4-FFF2-40B4-BE49-F238E27FC236}">
                <a16:creationId xmlns:a16="http://schemas.microsoft.com/office/drawing/2014/main" id="{5640246D-FE0E-E28A-90E0-6C1E03088ED2}"/>
              </a:ext>
            </a:extLst>
          </p:cNvPr>
          <p:cNvSpPr/>
          <p:nvPr/>
        </p:nvSpPr>
        <p:spPr>
          <a:xfrm>
            <a:off x="5716367" y="3385405"/>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17C18BA-35F9-C738-353C-0FB0D59287FC}"/>
              </a:ext>
            </a:extLst>
          </p:cNvPr>
          <p:cNvSpPr txBox="1">
            <a:spLocks/>
          </p:cNvSpPr>
          <p:nvPr/>
        </p:nvSpPr>
        <p:spPr bwMode="auto">
          <a:xfrm>
            <a:off x="601581" y="466346"/>
            <a:ext cx="108284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a:lstStyle>
          <a:p>
            <a:r>
              <a:rPr lang="en-US"/>
              <a:t>Annotator Guidelines</a:t>
            </a:r>
            <a:endParaRPr lang="en-US" dirty="0"/>
          </a:p>
        </p:txBody>
      </p:sp>
    </p:spTree>
    <p:extLst>
      <p:ext uri="{BB962C8B-B14F-4D97-AF65-F5344CB8AC3E}">
        <p14:creationId xmlns:p14="http://schemas.microsoft.com/office/powerpoint/2010/main" val="80194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4ACEF-BA29-5048-886B-99A4E4EF5D12}"/>
              </a:ext>
            </a:extLst>
          </p:cNvPr>
          <p:cNvSpPr/>
          <p:nvPr/>
        </p:nvSpPr>
        <p:spPr>
          <a:xfrm>
            <a:off x="816834" y="1344953"/>
            <a:ext cx="7869966" cy="407035"/>
          </a:xfrm>
          <a:prstGeom prst="rect">
            <a:avLst/>
          </a:prstGeom>
        </p:spPr>
        <p:txBody>
          <a:bodyPr wrap="square">
            <a:spAutoFit/>
          </a:bodyPr>
          <a:lstStyle/>
          <a:p>
            <a:pPr marL="742950" marR="0" lvl="1" indent="-285750">
              <a:lnSpc>
                <a:spcPct val="107000"/>
              </a:lnSpc>
              <a:spcBef>
                <a:spcPts val="0"/>
              </a:spcBef>
              <a:spcAft>
                <a:spcPts val="0"/>
              </a:spcAft>
              <a:buFont typeface="Arial" panose="020B0604020202020204" pitchFamily="34" charset="0"/>
              <a:buChar char="•"/>
            </a:pPr>
            <a:r>
              <a:rPr lang="en-US" sz="2000" dirty="0">
                <a:solidFill>
                  <a:srgbClr val="000000"/>
                </a:solidFill>
                <a:effectLst/>
                <a:ea typeface="Calibri" panose="020F0502020204030204" pitchFamily="34" charset="0"/>
                <a:cs typeface="Calibri" panose="020F0502020204030204" pitchFamily="34" charset="0"/>
              </a:rPr>
              <a:t>If a subheading is followed by a complete sentence, omit</a:t>
            </a:r>
            <a:endParaRPr lang="en-US" sz="2000" dirty="0">
              <a:effectLst/>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3B55AC6-05D1-2045-9516-6A161C495FDB}"/>
              </a:ext>
            </a:extLst>
          </p:cNvPr>
          <p:cNvSpPr/>
          <p:nvPr/>
        </p:nvSpPr>
        <p:spPr>
          <a:xfrm>
            <a:off x="828658" y="3888161"/>
            <a:ext cx="8430956" cy="407035"/>
          </a:xfrm>
          <a:prstGeom prst="rect">
            <a:avLst/>
          </a:prstGeom>
        </p:spPr>
        <p:txBody>
          <a:bodyPr wrap="square">
            <a:spAutoFit/>
          </a:bodyPr>
          <a:lstStyle/>
          <a:p>
            <a:pPr marL="742950" marR="0" lvl="1" indent="-285750">
              <a:lnSpc>
                <a:spcPct val="107000"/>
              </a:lnSpc>
              <a:spcBef>
                <a:spcPts val="0"/>
              </a:spcBef>
              <a:spcAft>
                <a:spcPts val="0"/>
              </a:spcAft>
              <a:buFont typeface="Arial" panose="020B0604020202020204" pitchFamily="34" charset="0"/>
              <a:buChar char="•"/>
            </a:pPr>
            <a:r>
              <a:rPr lang="en-US" sz="2000" dirty="0">
                <a:solidFill>
                  <a:srgbClr val="000000"/>
                </a:solidFill>
                <a:ea typeface="Calibri" panose="020F0502020204030204" pitchFamily="34" charset="0"/>
                <a:cs typeface="Calibri" panose="020F0502020204030204" pitchFamily="34" charset="0"/>
              </a:rPr>
              <a:t>If a subheading is followed by an incomplete sentence, incorporate</a:t>
            </a:r>
            <a:endParaRPr lang="en-US" sz="2000" dirty="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FC365934-480A-150C-B6A7-C2FB67DD91BD}"/>
              </a:ext>
            </a:extLst>
          </p:cNvPr>
          <p:cNvSpPr txBox="1"/>
          <p:nvPr/>
        </p:nvSpPr>
        <p:spPr>
          <a:xfrm>
            <a:off x="1122947" y="2256196"/>
            <a:ext cx="4246178" cy="1200329"/>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Background:</a:t>
            </a:r>
            <a:r>
              <a:rPr lang="en-US" dirty="0"/>
              <a:t> Perphenazine is an old phenothiazine antipsychotic with a potency similar to haloperidol.</a:t>
            </a:r>
          </a:p>
        </p:txBody>
      </p:sp>
      <p:sp>
        <p:nvSpPr>
          <p:cNvPr id="9" name="TextBox 8">
            <a:extLst>
              <a:ext uri="{FF2B5EF4-FFF2-40B4-BE49-F238E27FC236}">
                <a16:creationId xmlns:a16="http://schemas.microsoft.com/office/drawing/2014/main" id="{E70A13C7-CF65-1972-6D56-E67AEDC2F74D}"/>
              </a:ext>
            </a:extLst>
          </p:cNvPr>
          <p:cNvSpPr txBox="1"/>
          <p:nvPr/>
        </p:nvSpPr>
        <p:spPr>
          <a:xfrm>
            <a:off x="6924658" y="1969504"/>
            <a:ext cx="4246178" cy="1200329"/>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dirty="0"/>
              <a:t>Perphenazine is an old drugs used to treat psychotic disorders with strength similar to haloperidol, another drug to treat psychotic disorders.</a:t>
            </a:r>
          </a:p>
        </p:txBody>
      </p:sp>
      <p:sp>
        <p:nvSpPr>
          <p:cNvPr id="10" name="Right Arrow 9">
            <a:extLst>
              <a:ext uri="{FF2B5EF4-FFF2-40B4-BE49-F238E27FC236}">
                <a16:creationId xmlns:a16="http://schemas.microsoft.com/office/drawing/2014/main" id="{6BAB5FD4-CB59-ABE1-B4A3-A0C33A857C95}"/>
              </a:ext>
            </a:extLst>
          </p:cNvPr>
          <p:cNvSpPr/>
          <p:nvPr/>
        </p:nvSpPr>
        <p:spPr>
          <a:xfrm>
            <a:off x="5547300" y="2534480"/>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3EB15E8-AE45-F1CE-C59E-4FDDE92A3226}"/>
              </a:ext>
            </a:extLst>
          </p:cNvPr>
          <p:cNvSpPr txBox="1"/>
          <p:nvPr/>
        </p:nvSpPr>
        <p:spPr>
          <a:xfrm>
            <a:off x="1122947" y="4620437"/>
            <a:ext cx="4246178" cy="1200329"/>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Objectives:</a:t>
            </a:r>
            <a:r>
              <a:rPr lang="en-US" dirty="0"/>
              <a:t> To examine the clinical effects and safety of perphenazine for those with schizophrenia and schizophrenia-like psychoses.</a:t>
            </a:r>
          </a:p>
        </p:txBody>
      </p:sp>
      <p:sp>
        <p:nvSpPr>
          <p:cNvPr id="12" name="TextBox 11">
            <a:extLst>
              <a:ext uri="{FF2B5EF4-FFF2-40B4-BE49-F238E27FC236}">
                <a16:creationId xmlns:a16="http://schemas.microsoft.com/office/drawing/2014/main" id="{07BD2C5F-C087-B495-28E8-B9CFC6973B56}"/>
              </a:ext>
            </a:extLst>
          </p:cNvPr>
          <p:cNvSpPr txBox="1"/>
          <p:nvPr/>
        </p:nvSpPr>
        <p:spPr>
          <a:xfrm>
            <a:off x="6924658" y="4622202"/>
            <a:ext cx="4246178" cy="1477328"/>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b="1" dirty="0">
                <a:solidFill>
                  <a:schemeClr val="accent1"/>
                </a:solidFill>
              </a:rPr>
              <a:t>We aimed to </a:t>
            </a:r>
            <a:r>
              <a:rPr lang="en-US" dirty="0"/>
              <a:t>look at effects in patients and safety of perphenazine in people with schizophrenia and schizophrenia-like disorders.</a:t>
            </a:r>
          </a:p>
        </p:txBody>
      </p:sp>
      <p:sp>
        <p:nvSpPr>
          <p:cNvPr id="13" name="Right Arrow 12">
            <a:extLst>
              <a:ext uri="{FF2B5EF4-FFF2-40B4-BE49-F238E27FC236}">
                <a16:creationId xmlns:a16="http://schemas.microsoft.com/office/drawing/2014/main" id="{7ED8529B-0F49-5463-D696-FBD3EABD6E74}"/>
              </a:ext>
            </a:extLst>
          </p:cNvPr>
          <p:cNvSpPr/>
          <p:nvPr/>
        </p:nvSpPr>
        <p:spPr>
          <a:xfrm>
            <a:off x="5547300" y="5037221"/>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6AD5CC1-02AB-4979-7F91-11B331736C92}"/>
              </a:ext>
            </a:extLst>
          </p:cNvPr>
          <p:cNvSpPr txBox="1">
            <a:spLocks/>
          </p:cNvSpPr>
          <p:nvPr/>
        </p:nvSpPr>
        <p:spPr bwMode="auto">
          <a:xfrm>
            <a:off x="601581" y="466346"/>
            <a:ext cx="108284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a:lstStyle>
          <a:p>
            <a:r>
              <a:rPr lang="en-US"/>
              <a:t>Annotator Guidelines</a:t>
            </a:r>
            <a:endParaRPr lang="en-US" dirty="0"/>
          </a:p>
        </p:txBody>
      </p:sp>
    </p:spTree>
    <p:extLst>
      <p:ext uri="{BB962C8B-B14F-4D97-AF65-F5344CB8AC3E}">
        <p14:creationId xmlns:p14="http://schemas.microsoft.com/office/powerpoint/2010/main" val="134838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761D9-0586-7744-8633-4EACAE336C40}"/>
              </a:ext>
            </a:extLst>
          </p:cNvPr>
          <p:cNvSpPr/>
          <p:nvPr/>
        </p:nvSpPr>
        <p:spPr>
          <a:xfrm>
            <a:off x="1172404" y="1675801"/>
            <a:ext cx="7142212" cy="400110"/>
          </a:xfrm>
          <a:prstGeom prst="rect">
            <a:avLst/>
          </a:prstGeom>
        </p:spPr>
        <p:txBody>
          <a:bodyPr wrap="none">
            <a:spAutoFit/>
          </a:bodyPr>
          <a:lstStyle/>
          <a:p>
            <a:pPr marL="342900" indent="-342900">
              <a:buFont typeface="Arial" panose="020B0604020202020204" pitchFamily="34" charset="0"/>
              <a:buChar char="•"/>
            </a:pPr>
            <a:r>
              <a:rPr lang="en-US" sz="2000" dirty="0">
                <a:solidFill>
                  <a:srgbClr val="000000"/>
                </a:solidFill>
                <a:ea typeface="Calibri" panose="020F0502020204030204" pitchFamily="34" charset="0"/>
              </a:rPr>
              <a:t>Omit confidence intervals, p-values, and similar measurements</a:t>
            </a:r>
            <a:r>
              <a:rPr lang="en-US" sz="2000" dirty="0">
                <a:effectLst/>
              </a:rPr>
              <a:t> </a:t>
            </a:r>
            <a:endParaRPr lang="en-US" sz="2000" dirty="0"/>
          </a:p>
        </p:txBody>
      </p:sp>
      <p:sp>
        <p:nvSpPr>
          <p:cNvPr id="3" name="TextBox 2">
            <a:extLst>
              <a:ext uri="{FF2B5EF4-FFF2-40B4-BE49-F238E27FC236}">
                <a16:creationId xmlns:a16="http://schemas.microsoft.com/office/drawing/2014/main" id="{377C0F73-524B-6520-880A-3931DFBFE5BD}"/>
              </a:ext>
            </a:extLst>
          </p:cNvPr>
          <p:cNvSpPr txBox="1"/>
          <p:nvPr/>
        </p:nvSpPr>
        <p:spPr>
          <a:xfrm>
            <a:off x="1172404" y="2356640"/>
            <a:ext cx="4246178" cy="1754326"/>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dirty="0"/>
              <a:t>In children, perphenazine 0.07 mg kg was effective in preventing vomiting </a:t>
            </a:r>
            <a:r>
              <a:rPr lang="en-US" b="1" dirty="0">
                <a:solidFill>
                  <a:schemeClr val="accent1"/>
                </a:solidFill>
              </a:rPr>
              <a:t>(RR, 0.31; 95% CI, 0.18-0.54)</a:t>
            </a:r>
            <a:r>
              <a:rPr lang="en-US" dirty="0"/>
              <a:t>, whereas in adults, a dose of about 5 mg was effective for the prevention of PONV </a:t>
            </a:r>
            <a:r>
              <a:rPr lang="en-US" b="1" dirty="0">
                <a:solidFill>
                  <a:schemeClr val="accent1"/>
                </a:solidFill>
              </a:rPr>
              <a:t>(RR, 0.50; 95% CI, 0.37-0.67)</a:t>
            </a:r>
            <a:r>
              <a:rPr lang="en-US" dirty="0"/>
              <a:t>.</a:t>
            </a:r>
          </a:p>
        </p:txBody>
      </p:sp>
      <p:sp>
        <p:nvSpPr>
          <p:cNvPr id="6" name="TextBox 5">
            <a:extLst>
              <a:ext uri="{FF2B5EF4-FFF2-40B4-BE49-F238E27FC236}">
                <a16:creationId xmlns:a16="http://schemas.microsoft.com/office/drawing/2014/main" id="{3F262C28-F36F-5903-7F5B-DA894CAAD767}"/>
              </a:ext>
            </a:extLst>
          </p:cNvPr>
          <p:cNvSpPr txBox="1"/>
          <p:nvPr/>
        </p:nvSpPr>
        <p:spPr>
          <a:xfrm>
            <a:off x="6963604" y="2772136"/>
            <a:ext cx="4246178" cy="1200329"/>
          </a:xfrm>
          <a:prstGeom prst="rect">
            <a:avLst/>
          </a:prstGeom>
          <a:blipFill>
            <a:blip r:embed="rId2"/>
            <a:tile tx="0" ty="0" sx="100000" sy="100000" flip="none" algn="tl"/>
          </a:blipFill>
          <a:effectLst>
            <a:outerShdw blurRad="253439" dist="38100" dir="2700000" algn="tl" rotWithShape="0">
              <a:prstClr val="black">
                <a:alpha val="40000"/>
              </a:prstClr>
            </a:outerShdw>
          </a:effectLst>
        </p:spPr>
        <p:txBody>
          <a:bodyPr wrap="square" lIns="182880" tIns="182880" rIns="182880" bIns="182880" rtlCol="0">
            <a:spAutoFit/>
          </a:bodyPr>
          <a:lstStyle>
            <a:defPPr>
              <a:defRPr lang="en-US"/>
            </a:defPPr>
            <a:lvl1pPr>
              <a:defRPr>
                <a:solidFill>
                  <a:srgbClr val="000000"/>
                </a:solidFill>
                <a:effectLst/>
                <a:latin typeface="Helvetica Neue" panose="02000503000000020004" pitchFamily="2" charset="0"/>
              </a:defRPr>
            </a:lvl1pPr>
          </a:lstStyle>
          <a:p>
            <a:r>
              <a:rPr lang="en-US" dirty="0"/>
              <a:t>Perphenazine prevented nausea and vomiting in children and adults at different doses.</a:t>
            </a:r>
          </a:p>
        </p:txBody>
      </p:sp>
      <p:sp>
        <p:nvSpPr>
          <p:cNvPr id="7" name="Right Arrow 6">
            <a:extLst>
              <a:ext uri="{FF2B5EF4-FFF2-40B4-BE49-F238E27FC236}">
                <a16:creationId xmlns:a16="http://schemas.microsoft.com/office/drawing/2014/main" id="{8F250B5C-CD32-90F0-DC47-2FCD3C82D5CB}"/>
              </a:ext>
            </a:extLst>
          </p:cNvPr>
          <p:cNvSpPr/>
          <p:nvPr/>
        </p:nvSpPr>
        <p:spPr>
          <a:xfrm>
            <a:off x="5582060" y="3050422"/>
            <a:ext cx="1082566" cy="643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511F45F-6BD4-48D8-3F54-D06B2F4C59F6}"/>
              </a:ext>
            </a:extLst>
          </p:cNvPr>
          <p:cNvSpPr txBox="1">
            <a:spLocks/>
          </p:cNvSpPr>
          <p:nvPr/>
        </p:nvSpPr>
        <p:spPr bwMode="auto">
          <a:xfrm>
            <a:off x="601581" y="466346"/>
            <a:ext cx="108284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a:lstStyle>
          <a:p>
            <a:r>
              <a:rPr lang="en-US"/>
              <a:t>Annotator Guidelines</a:t>
            </a:r>
            <a:endParaRPr lang="en-US" dirty="0"/>
          </a:p>
        </p:txBody>
      </p:sp>
    </p:spTree>
    <p:extLst>
      <p:ext uri="{BB962C8B-B14F-4D97-AF65-F5344CB8AC3E}">
        <p14:creationId xmlns:p14="http://schemas.microsoft.com/office/powerpoint/2010/main" val="4995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A92C0A6-1BC7-71F2-2E30-3A00F2DB5A4B}"/>
              </a:ext>
            </a:extLst>
          </p:cNvPr>
          <p:cNvSpPr txBox="1">
            <a:spLocks/>
          </p:cNvSpPr>
          <p:nvPr/>
        </p:nvSpPr>
        <p:spPr bwMode="auto">
          <a:xfrm>
            <a:off x="609600" y="2285999"/>
            <a:ext cx="5257800" cy="381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800" rtl="0" eaLnBrk="1" fontAlgn="base" hangingPunct="1">
              <a:lnSpc>
                <a:spcPct val="120000"/>
              </a:lnSpc>
              <a:spcBef>
                <a:spcPts val="750"/>
              </a:spcBef>
              <a:spcAft>
                <a:spcPct val="0"/>
              </a:spcAft>
              <a:buFont typeface="Arial" panose="020B0604020202020204" pitchFamily="34" charset="0"/>
              <a:defRPr sz="2000" i="0" kern="1200">
                <a:solidFill>
                  <a:schemeClr val="tx2"/>
                </a:solidFill>
                <a:latin typeface="Microsoft Sans Serif" panose="020B0604020202020204" pitchFamily="34" charset="0"/>
                <a:ea typeface="+mn-ea"/>
                <a:cs typeface="Microsoft Sans Serif" panose="020B0604020202020204" pitchFamily="34" charset="0"/>
              </a:defRPr>
            </a:lvl1pPr>
            <a:lvl2pPr marL="5572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800" i="0" kern="1200">
                <a:solidFill>
                  <a:schemeClr val="tx2"/>
                </a:solidFill>
                <a:latin typeface="Microsoft Sans Serif" panose="020B0604020202020204" pitchFamily="34" charset="0"/>
                <a:ea typeface="+mn-ea"/>
                <a:cs typeface="Microsoft Sans Serif" panose="020B0604020202020204" pitchFamily="34" charset="0"/>
              </a:defRPr>
            </a:lvl2pPr>
            <a:lvl3pPr marL="9001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600" i="0" kern="1200">
                <a:solidFill>
                  <a:schemeClr val="tx2"/>
                </a:solidFill>
                <a:latin typeface="Microsoft Sans Serif" panose="020B0604020202020204" pitchFamily="34" charset="0"/>
                <a:ea typeface="+mn-ea"/>
                <a:cs typeface="Microsoft Sans Serif" panose="020B0604020202020204" pitchFamily="34" charset="0"/>
              </a:defRPr>
            </a:lvl3pPr>
            <a:lvl4pPr marL="12430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400" i="0" kern="1200">
                <a:solidFill>
                  <a:schemeClr val="tx2"/>
                </a:solidFill>
                <a:latin typeface="Microsoft Sans Serif" panose="020B0604020202020204" pitchFamily="34" charset="0"/>
                <a:ea typeface="+mn-ea"/>
                <a:cs typeface="Microsoft Sans Serif" panose="020B0604020202020204" pitchFamily="34" charset="0"/>
              </a:defRPr>
            </a:lvl4pPr>
            <a:lvl5pPr marL="15859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200" i="0" kern="1200">
                <a:solidFill>
                  <a:schemeClr val="tx2"/>
                </a:solidFill>
                <a:latin typeface="Microsoft Sans Serif" panose="020B0604020202020204" pitchFamily="34" charset="0"/>
                <a:ea typeface="+mn-ea"/>
                <a:cs typeface="Microsoft Sans Serif"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a:pPr>
            <a:r>
              <a:rPr lang="en-US" sz="2400" dirty="0">
                <a:latin typeface="YaleNew" panose="02000602050000020003" pitchFamily="2" charset="77"/>
              </a:rPr>
              <a:t>Why Rewrite Abstracts?</a:t>
            </a:r>
          </a:p>
          <a:p>
            <a:pPr marL="457200" indent="-457200">
              <a:buFont typeface="+mj-lt"/>
              <a:buAutoNum type="arabicPeriod"/>
            </a:pPr>
            <a:r>
              <a:rPr lang="en-US" sz="2400" dirty="0">
                <a:latin typeface="YaleNew" panose="02000602050000020003" pitchFamily="2" charset="77"/>
              </a:rPr>
              <a:t>Creating a High-quality Dataset</a:t>
            </a:r>
          </a:p>
          <a:p>
            <a:pPr marL="457200" indent="-457200">
              <a:buFont typeface="+mj-lt"/>
              <a:buAutoNum type="arabicPeriod"/>
            </a:pPr>
            <a:r>
              <a:rPr lang="en-US" sz="2400" dirty="0">
                <a:latin typeface="YaleNew" panose="02000602050000020003" pitchFamily="2" charset="77"/>
              </a:rPr>
              <a:t>Sentence-level Evaluation</a:t>
            </a:r>
          </a:p>
          <a:p>
            <a:pPr marL="457200" indent="-457200">
              <a:buFont typeface="+mj-lt"/>
              <a:buAutoNum type="arabicPeriod"/>
            </a:pPr>
            <a:r>
              <a:rPr lang="en-US" sz="2400" dirty="0">
                <a:latin typeface="YaleNew" panose="02000602050000020003" pitchFamily="2" charset="77"/>
              </a:rPr>
              <a:t>Baselines and Team Systems</a:t>
            </a:r>
          </a:p>
          <a:p>
            <a:pPr marL="457200" indent="-457200">
              <a:buFont typeface="+mj-lt"/>
              <a:buAutoNum type="arabicPeriod"/>
            </a:pPr>
            <a:r>
              <a:rPr lang="en-US" sz="2400" dirty="0">
                <a:latin typeface="YaleNew" panose="02000602050000020003" pitchFamily="2" charset="77"/>
              </a:rPr>
              <a:t>Manual and Automatic Results</a:t>
            </a:r>
          </a:p>
          <a:p>
            <a:pPr marL="457200" indent="-457200">
              <a:buFont typeface="+mj-lt"/>
              <a:buAutoNum type="arabicPeriod"/>
            </a:pPr>
            <a:r>
              <a:rPr lang="en-US" sz="2400" dirty="0">
                <a:latin typeface="YaleNew" panose="02000602050000020003" pitchFamily="2" charset="77"/>
              </a:rPr>
              <a:t>Assessing Automatic Metrics</a:t>
            </a:r>
          </a:p>
          <a:p>
            <a:pPr marL="457200" indent="-457200">
              <a:buFont typeface="+mj-lt"/>
              <a:buAutoNum type="arabicPeriod"/>
            </a:pPr>
            <a:r>
              <a:rPr lang="en-US" sz="2400" dirty="0">
                <a:latin typeface="YaleNew" panose="02000602050000020003" pitchFamily="2" charset="77"/>
              </a:rPr>
              <a:t>New Subtask: Term Replacement</a:t>
            </a:r>
          </a:p>
        </p:txBody>
      </p:sp>
      <p:sp>
        <p:nvSpPr>
          <p:cNvPr id="6" name="Text Placeholder 2">
            <a:extLst>
              <a:ext uri="{FF2B5EF4-FFF2-40B4-BE49-F238E27FC236}">
                <a16:creationId xmlns:a16="http://schemas.microsoft.com/office/drawing/2014/main" id="{A08C39BA-2B38-BC00-3167-7FF7D80E302B}"/>
              </a:ext>
            </a:extLst>
          </p:cNvPr>
          <p:cNvSpPr txBox="1">
            <a:spLocks/>
          </p:cNvSpPr>
          <p:nvPr/>
        </p:nvSpPr>
        <p:spPr bwMode="auto">
          <a:xfrm>
            <a:off x="606552" y="457200"/>
            <a:ext cx="38862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85800" rtl="0" eaLnBrk="1" fontAlgn="base" hangingPunct="1">
              <a:lnSpc>
                <a:spcPct val="120000"/>
              </a:lnSpc>
              <a:spcBef>
                <a:spcPts val="750"/>
              </a:spcBef>
              <a:spcAft>
                <a:spcPct val="0"/>
              </a:spcAft>
              <a:buFont typeface="Arial" panose="020B0604020202020204" pitchFamily="34" charset="0"/>
              <a:defRPr sz="2000" i="0" kern="1200">
                <a:solidFill>
                  <a:schemeClr val="tx2"/>
                </a:solidFill>
                <a:latin typeface="Microsoft Sans Serif" panose="020B0604020202020204" pitchFamily="34" charset="0"/>
                <a:ea typeface="+mn-ea"/>
                <a:cs typeface="Microsoft Sans Serif" panose="020B0604020202020204" pitchFamily="34" charset="0"/>
              </a:defRPr>
            </a:lvl1pPr>
            <a:lvl2pPr marL="5572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800" i="0" kern="1200">
                <a:solidFill>
                  <a:schemeClr val="tx2"/>
                </a:solidFill>
                <a:latin typeface="Microsoft Sans Serif" panose="020B0604020202020204" pitchFamily="34" charset="0"/>
                <a:ea typeface="+mn-ea"/>
                <a:cs typeface="Microsoft Sans Serif" panose="020B0604020202020204" pitchFamily="34" charset="0"/>
              </a:defRPr>
            </a:lvl2pPr>
            <a:lvl3pPr marL="9001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600" i="0" kern="1200">
                <a:solidFill>
                  <a:schemeClr val="tx2"/>
                </a:solidFill>
                <a:latin typeface="Microsoft Sans Serif" panose="020B0604020202020204" pitchFamily="34" charset="0"/>
                <a:ea typeface="+mn-ea"/>
                <a:cs typeface="Microsoft Sans Serif" panose="020B0604020202020204" pitchFamily="34" charset="0"/>
              </a:defRPr>
            </a:lvl3pPr>
            <a:lvl4pPr marL="12430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400" i="0" kern="1200">
                <a:solidFill>
                  <a:schemeClr val="tx2"/>
                </a:solidFill>
                <a:latin typeface="Microsoft Sans Serif" panose="020B0604020202020204" pitchFamily="34" charset="0"/>
                <a:ea typeface="+mn-ea"/>
                <a:cs typeface="Microsoft Sans Serif" panose="020B0604020202020204" pitchFamily="34" charset="0"/>
              </a:defRPr>
            </a:lvl4pPr>
            <a:lvl5pPr marL="15859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200" i="0" kern="1200">
                <a:solidFill>
                  <a:schemeClr val="tx2"/>
                </a:solidFill>
                <a:latin typeface="Microsoft Sans Serif" panose="020B0604020202020204" pitchFamily="34" charset="0"/>
                <a:ea typeface="+mn-ea"/>
                <a:cs typeface="Microsoft Sans Serif"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20000"/>
              </a:lnSpc>
              <a:spcBef>
                <a:spcPts val="750"/>
              </a:spcBef>
              <a:spcAft>
                <a:spcPct val="0"/>
              </a:spcAft>
              <a:buClrTx/>
              <a:buSzTx/>
              <a:buFont typeface="Arial" panose="020B0604020202020204" pitchFamily="34" charset="0"/>
              <a:buNone/>
              <a:tabLst/>
              <a:defRPr/>
            </a:pPr>
            <a:r>
              <a:rPr kumimoji="0" lang="en-US" sz="9600" b="0" i="0" u="none" strike="noStrike" kern="1200" cap="none" spc="0" normalizeH="0" baseline="0" noProof="0" dirty="0">
                <a:ln>
                  <a:noFill/>
                </a:ln>
                <a:effectLst>
                  <a:innerShdw blurRad="63500" dist="50800" dir="16200000">
                    <a:prstClr val="black">
                      <a:alpha val="50000"/>
                    </a:prstClr>
                  </a:innerShdw>
                </a:effectLst>
                <a:uLnTx/>
                <a:uFillTx/>
                <a:latin typeface="YaleNew" panose="02000602050000020003" pitchFamily="2" charset="77"/>
                <a:ea typeface="+mn-ea"/>
                <a:cs typeface="Microsoft Sans Serif" panose="020B0604020202020204" pitchFamily="34" charset="0"/>
              </a:rPr>
              <a:t>Outline</a:t>
            </a:r>
          </a:p>
        </p:txBody>
      </p:sp>
      <p:pic>
        <p:nvPicPr>
          <p:cNvPr id="10" name="Picture 9" descr="Cartoon of a doctor giving a patient a book&#10;&#10;Description automatically generated">
            <a:extLst>
              <a:ext uri="{FF2B5EF4-FFF2-40B4-BE49-F238E27FC236}">
                <a16:creationId xmlns:a16="http://schemas.microsoft.com/office/drawing/2014/main" id="{CC24E2EE-2A4F-3DE4-41DD-0D7549EA80DE}"/>
              </a:ext>
            </a:extLst>
          </p:cNvPr>
          <p:cNvPicPr>
            <a:picLocks noChangeAspect="1"/>
          </p:cNvPicPr>
          <p:nvPr/>
        </p:nvPicPr>
        <p:blipFill rotWithShape="1">
          <a:blip r:embed="rId2"/>
          <a:srcRect b="4698"/>
          <a:stretch/>
        </p:blipFill>
        <p:spPr>
          <a:xfrm>
            <a:off x="6934200" y="1406048"/>
            <a:ext cx="4648200" cy="4045904"/>
          </a:xfrm>
          <a:prstGeom prst="rect">
            <a:avLst/>
          </a:prstGeom>
          <a:effectLst>
            <a:innerShdw blurRad="114300">
              <a:prstClr val="black"/>
            </a:innerShdw>
          </a:effectLst>
        </p:spPr>
      </p:pic>
    </p:spTree>
    <p:extLst>
      <p:ext uri="{BB962C8B-B14F-4D97-AF65-F5344CB8AC3E}">
        <p14:creationId xmlns:p14="http://schemas.microsoft.com/office/powerpoint/2010/main" val="18319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3. </a:t>
            </a:r>
            <a:r>
              <a:rPr lang="en-US" sz="4800" dirty="0">
                <a:latin typeface="YaleNew" panose="02000602050000020003" pitchFamily="2" charset="77"/>
              </a:rPr>
              <a:t>Sentence-level Evaluation</a:t>
            </a:r>
          </a:p>
        </p:txBody>
      </p:sp>
    </p:spTree>
    <p:extLst>
      <p:ext uri="{BB962C8B-B14F-4D97-AF65-F5344CB8AC3E}">
        <p14:creationId xmlns:p14="http://schemas.microsoft.com/office/powerpoint/2010/main" val="20589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DADFD4-0327-EBD1-3931-535251F1C6A5}"/>
              </a:ext>
            </a:extLst>
          </p:cNvPr>
          <p:cNvPicPr>
            <a:picLocks noGrp="1" noChangeAspect="1"/>
          </p:cNvPicPr>
          <p:nvPr>
            <p:ph idx="1"/>
          </p:nvPr>
        </p:nvPicPr>
        <p:blipFill rotWithShape="1">
          <a:blip r:embed="rId2"/>
          <a:srcRect b="7623"/>
          <a:stretch/>
        </p:blipFill>
        <p:spPr>
          <a:xfrm>
            <a:off x="735716" y="914400"/>
            <a:ext cx="10649229" cy="5533584"/>
          </a:xfrm>
        </p:spPr>
      </p:pic>
      <p:sp>
        <p:nvSpPr>
          <p:cNvPr id="4" name="Title 3">
            <a:extLst>
              <a:ext uri="{FF2B5EF4-FFF2-40B4-BE49-F238E27FC236}">
                <a16:creationId xmlns:a16="http://schemas.microsoft.com/office/drawing/2014/main" id="{C7CB409D-5CA8-E61B-CD3E-1AB6B5DE0626}"/>
              </a:ext>
            </a:extLst>
          </p:cNvPr>
          <p:cNvSpPr>
            <a:spLocks noGrp="1"/>
          </p:cNvSpPr>
          <p:nvPr>
            <p:ph type="title"/>
          </p:nvPr>
        </p:nvSpPr>
        <p:spPr/>
        <p:txBody>
          <a:bodyPr/>
          <a:lstStyle/>
          <a:p>
            <a:r>
              <a:rPr lang="en-US" dirty="0"/>
              <a:t>Automatic Evaluation</a:t>
            </a:r>
          </a:p>
        </p:txBody>
      </p:sp>
      <p:sp>
        <p:nvSpPr>
          <p:cNvPr id="5" name="TextBox 4">
            <a:extLst>
              <a:ext uri="{FF2B5EF4-FFF2-40B4-BE49-F238E27FC236}">
                <a16:creationId xmlns:a16="http://schemas.microsoft.com/office/drawing/2014/main" id="{BB2848A2-4B32-FE3A-DE60-DE8CF79F783E}"/>
              </a:ext>
            </a:extLst>
          </p:cNvPr>
          <p:cNvSpPr txBox="1"/>
          <p:nvPr/>
        </p:nvSpPr>
        <p:spPr>
          <a:xfrm>
            <a:off x="10515600" y="6358796"/>
            <a:ext cx="1438214" cy="369332"/>
          </a:xfrm>
          <a:prstGeom prst="rect">
            <a:avLst/>
          </a:prstGeom>
          <a:noFill/>
        </p:spPr>
        <p:txBody>
          <a:bodyPr wrap="none" rtlCol="0">
            <a:spAutoFit/>
          </a:bodyPr>
          <a:lstStyle/>
          <a:p>
            <a:pPr algn="ctr"/>
            <a:r>
              <a:rPr lang="en-US" dirty="0">
                <a:solidFill>
                  <a:schemeClr val="tx2"/>
                </a:solidFill>
                <a:latin typeface="+mn-lt"/>
              </a:rPr>
              <a:t>Ondov 2022</a:t>
            </a:r>
          </a:p>
        </p:txBody>
      </p:sp>
    </p:spTree>
    <p:extLst>
      <p:ext uri="{BB962C8B-B14F-4D97-AF65-F5344CB8AC3E}">
        <p14:creationId xmlns:p14="http://schemas.microsoft.com/office/powerpoint/2010/main" val="1200396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A198D2-8288-B5AE-ECBF-9CBDD31FF712}"/>
              </a:ext>
            </a:extLst>
          </p:cNvPr>
          <p:cNvSpPr>
            <a:spLocks noGrp="1"/>
          </p:cNvSpPr>
          <p:nvPr>
            <p:ph type="title"/>
          </p:nvPr>
        </p:nvSpPr>
        <p:spPr/>
        <p:txBody>
          <a:bodyPr/>
          <a:lstStyle/>
          <a:p>
            <a:r>
              <a:rPr lang="en-US" dirty="0"/>
              <a:t>Test data</a:t>
            </a:r>
          </a:p>
        </p:txBody>
      </p:sp>
      <p:pic>
        <p:nvPicPr>
          <p:cNvPr id="3" name="Picture 2">
            <a:extLst>
              <a:ext uri="{FF2B5EF4-FFF2-40B4-BE49-F238E27FC236}">
                <a16:creationId xmlns:a16="http://schemas.microsoft.com/office/drawing/2014/main" id="{642477AD-330F-88CC-24D8-15F5E32A854C}"/>
              </a:ext>
            </a:extLst>
          </p:cNvPr>
          <p:cNvPicPr>
            <a:picLocks noChangeAspect="1"/>
          </p:cNvPicPr>
          <p:nvPr/>
        </p:nvPicPr>
        <p:blipFill>
          <a:blip r:embed="rId2"/>
          <a:srcRect/>
          <a:stretch/>
        </p:blipFill>
        <p:spPr>
          <a:xfrm>
            <a:off x="1076069" y="1983758"/>
            <a:ext cx="1819532" cy="1040437"/>
          </a:xfrm>
          <a:prstGeom prst="rect">
            <a:avLst/>
          </a:prstGeom>
          <a:effectLst>
            <a:outerShdw blurRad="521236" dist="38100" dir="2700000" algn="tl" rotWithShape="0">
              <a:prstClr val="black">
                <a:alpha val="40000"/>
              </a:prstClr>
            </a:outerShdw>
          </a:effectLst>
        </p:spPr>
      </p:pic>
      <p:sp>
        <p:nvSpPr>
          <p:cNvPr id="4" name="TextBox 3">
            <a:extLst>
              <a:ext uri="{FF2B5EF4-FFF2-40B4-BE49-F238E27FC236}">
                <a16:creationId xmlns:a16="http://schemas.microsoft.com/office/drawing/2014/main" id="{BD4181BB-DD3D-D5AA-7974-682E22E33C9B}"/>
              </a:ext>
            </a:extLst>
          </p:cNvPr>
          <p:cNvSpPr txBox="1"/>
          <p:nvPr/>
        </p:nvSpPr>
        <p:spPr>
          <a:xfrm>
            <a:off x="1262720" y="3505200"/>
            <a:ext cx="1446230" cy="1200329"/>
          </a:xfrm>
          <a:prstGeom prst="rect">
            <a:avLst/>
          </a:prstGeom>
          <a:noFill/>
        </p:spPr>
        <p:txBody>
          <a:bodyPr wrap="none" rtlCol="0">
            <a:spAutoFit/>
          </a:bodyPr>
          <a:lstStyle/>
          <a:p>
            <a:pPr algn="ctr"/>
            <a:r>
              <a:rPr lang="en-US" sz="3600" dirty="0">
                <a:solidFill>
                  <a:schemeClr val="tx2"/>
                </a:solidFill>
                <a:latin typeface="+mn-lt"/>
              </a:rPr>
              <a:t>40</a:t>
            </a:r>
          </a:p>
          <a:p>
            <a:pPr algn="ctr"/>
            <a:r>
              <a:rPr lang="en-US" dirty="0">
                <a:solidFill>
                  <a:schemeClr val="tx2"/>
                </a:solidFill>
                <a:latin typeface="+mn-lt"/>
              </a:rPr>
              <a:t>MedlinePlus</a:t>
            </a:r>
          </a:p>
          <a:p>
            <a:pPr algn="ctr"/>
            <a:r>
              <a:rPr lang="en-US" dirty="0">
                <a:solidFill>
                  <a:schemeClr val="tx2"/>
                </a:solidFill>
                <a:latin typeface="+mn-lt"/>
              </a:rPr>
              <a:t>Questions</a:t>
            </a:r>
          </a:p>
        </p:txBody>
      </p:sp>
      <p:sp>
        <p:nvSpPr>
          <p:cNvPr id="5" name="TextBox 4">
            <a:extLst>
              <a:ext uri="{FF2B5EF4-FFF2-40B4-BE49-F238E27FC236}">
                <a16:creationId xmlns:a16="http://schemas.microsoft.com/office/drawing/2014/main" id="{E1DE820F-0463-7A46-6689-C4151EB8647F}"/>
              </a:ext>
            </a:extLst>
          </p:cNvPr>
          <p:cNvSpPr txBox="1"/>
          <p:nvPr/>
        </p:nvSpPr>
        <p:spPr>
          <a:xfrm>
            <a:off x="4034317" y="3505200"/>
            <a:ext cx="1043876" cy="1200329"/>
          </a:xfrm>
          <a:prstGeom prst="rect">
            <a:avLst/>
          </a:prstGeom>
          <a:noFill/>
        </p:spPr>
        <p:txBody>
          <a:bodyPr wrap="none" rtlCol="0">
            <a:spAutoFit/>
          </a:bodyPr>
          <a:lstStyle/>
          <a:p>
            <a:pPr algn="ctr"/>
            <a:r>
              <a:rPr lang="en-US" sz="3600" dirty="0">
                <a:solidFill>
                  <a:schemeClr val="tx2"/>
                </a:solidFill>
                <a:latin typeface="+mn-lt"/>
              </a:rPr>
              <a:t>10</a:t>
            </a:r>
          </a:p>
          <a:p>
            <a:pPr algn="ctr"/>
            <a:r>
              <a:rPr lang="en-US" dirty="0">
                <a:solidFill>
                  <a:schemeClr val="tx2"/>
                </a:solidFill>
                <a:latin typeface="+mn-lt"/>
              </a:rPr>
              <a:t>PubMed</a:t>
            </a:r>
          </a:p>
          <a:p>
            <a:pPr algn="ctr"/>
            <a:r>
              <a:rPr lang="en-US" dirty="0">
                <a:solidFill>
                  <a:schemeClr val="tx2"/>
                </a:solidFill>
                <a:latin typeface="+mn-lt"/>
              </a:rPr>
              <a:t>results</a:t>
            </a:r>
          </a:p>
        </p:txBody>
      </p:sp>
      <p:sp>
        <p:nvSpPr>
          <p:cNvPr id="6" name="TextBox 5">
            <a:extLst>
              <a:ext uri="{FF2B5EF4-FFF2-40B4-BE49-F238E27FC236}">
                <a16:creationId xmlns:a16="http://schemas.microsoft.com/office/drawing/2014/main" id="{E3EE87A8-CB8B-5C5E-E65B-23B0DC104A10}"/>
              </a:ext>
            </a:extLst>
          </p:cNvPr>
          <p:cNvSpPr txBox="1"/>
          <p:nvPr/>
        </p:nvSpPr>
        <p:spPr>
          <a:xfrm>
            <a:off x="2876765" y="3782198"/>
            <a:ext cx="492444" cy="646331"/>
          </a:xfrm>
          <a:prstGeom prst="rect">
            <a:avLst/>
          </a:prstGeom>
          <a:noFill/>
        </p:spPr>
        <p:txBody>
          <a:bodyPr wrap="none" rtlCol="0">
            <a:spAutoFit/>
          </a:bodyPr>
          <a:lstStyle/>
          <a:p>
            <a:pPr algn="ctr"/>
            <a:r>
              <a:rPr lang="en-US" sz="3600" dirty="0">
                <a:solidFill>
                  <a:schemeClr val="tx2"/>
                </a:solidFill>
                <a:latin typeface="+mn-lt"/>
              </a:rPr>
              <a:t>X</a:t>
            </a:r>
            <a:endParaRPr lang="en-US" dirty="0">
              <a:solidFill>
                <a:schemeClr val="tx2"/>
              </a:solidFill>
              <a:latin typeface="+mn-lt"/>
            </a:endParaRPr>
          </a:p>
        </p:txBody>
      </p:sp>
      <p:pic>
        <p:nvPicPr>
          <p:cNvPr id="8" name="Picture 7" descr="A screenshot of a computer&#10;&#10;Description automatically generated">
            <a:extLst>
              <a:ext uri="{FF2B5EF4-FFF2-40B4-BE49-F238E27FC236}">
                <a16:creationId xmlns:a16="http://schemas.microsoft.com/office/drawing/2014/main" id="{EF21C452-A826-BD46-E1F8-794B17A4B3A2}"/>
              </a:ext>
            </a:extLst>
          </p:cNvPr>
          <p:cNvPicPr>
            <a:picLocks noChangeAspect="1"/>
          </p:cNvPicPr>
          <p:nvPr/>
        </p:nvPicPr>
        <p:blipFill>
          <a:blip r:embed="rId3"/>
          <a:stretch>
            <a:fillRect/>
          </a:stretch>
        </p:blipFill>
        <p:spPr>
          <a:xfrm>
            <a:off x="3164466" y="1065957"/>
            <a:ext cx="2783577" cy="2436194"/>
          </a:xfrm>
          <a:prstGeom prst="rect">
            <a:avLst/>
          </a:prstGeom>
        </p:spPr>
      </p:pic>
      <p:sp>
        <p:nvSpPr>
          <p:cNvPr id="9" name="TextBox 8">
            <a:extLst>
              <a:ext uri="{FF2B5EF4-FFF2-40B4-BE49-F238E27FC236}">
                <a16:creationId xmlns:a16="http://schemas.microsoft.com/office/drawing/2014/main" id="{17F20EFE-699A-B13A-549C-EE17E002D668}"/>
              </a:ext>
            </a:extLst>
          </p:cNvPr>
          <p:cNvSpPr txBox="1"/>
          <p:nvPr/>
        </p:nvSpPr>
        <p:spPr>
          <a:xfrm>
            <a:off x="5409217" y="3779150"/>
            <a:ext cx="453970" cy="646331"/>
          </a:xfrm>
          <a:prstGeom prst="rect">
            <a:avLst/>
          </a:prstGeom>
          <a:noFill/>
        </p:spPr>
        <p:txBody>
          <a:bodyPr wrap="none" rtlCol="0">
            <a:spAutoFit/>
          </a:bodyPr>
          <a:lstStyle/>
          <a:p>
            <a:pPr algn="ctr"/>
            <a:r>
              <a:rPr lang="en-US" sz="3600" dirty="0">
                <a:solidFill>
                  <a:schemeClr val="tx2"/>
                </a:solidFill>
                <a:latin typeface="+mn-lt"/>
              </a:rPr>
              <a:t>=</a:t>
            </a:r>
            <a:endParaRPr lang="en-US" dirty="0">
              <a:solidFill>
                <a:schemeClr val="tx2"/>
              </a:solidFill>
              <a:latin typeface="+mn-lt"/>
            </a:endParaRPr>
          </a:p>
        </p:txBody>
      </p:sp>
      <p:sp>
        <p:nvSpPr>
          <p:cNvPr id="10" name="TextBox 9">
            <a:extLst>
              <a:ext uri="{FF2B5EF4-FFF2-40B4-BE49-F238E27FC236}">
                <a16:creationId xmlns:a16="http://schemas.microsoft.com/office/drawing/2014/main" id="{F582339A-792B-371A-DFDD-36451BB69EA5}"/>
              </a:ext>
            </a:extLst>
          </p:cNvPr>
          <p:cNvSpPr txBox="1"/>
          <p:nvPr/>
        </p:nvSpPr>
        <p:spPr>
          <a:xfrm>
            <a:off x="6365229" y="3502151"/>
            <a:ext cx="1120821" cy="923330"/>
          </a:xfrm>
          <a:prstGeom prst="rect">
            <a:avLst/>
          </a:prstGeom>
          <a:noFill/>
        </p:spPr>
        <p:txBody>
          <a:bodyPr wrap="none" rtlCol="0">
            <a:spAutoFit/>
          </a:bodyPr>
          <a:lstStyle/>
          <a:p>
            <a:pPr algn="ctr"/>
            <a:r>
              <a:rPr lang="en-US" sz="3600" dirty="0">
                <a:solidFill>
                  <a:schemeClr val="tx2"/>
                </a:solidFill>
                <a:latin typeface="+mn-lt"/>
              </a:rPr>
              <a:t>400</a:t>
            </a:r>
          </a:p>
          <a:p>
            <a:pPr algn="ctr"/>
            <a:r>
              <a:rPr lang="en-US" dirty="0">
                <a:solidFill>
                  <a:schemeClr val="tx2"/>
                </a:solidFill>
                <a:latin typeface="+mn-lt"/>
              </a:rPr>
              <a:t>abstracts</a:t>
            </a:r>
          </a:p>
        </p:txBody>
      </p:sp>
      <p:sp>
        <p:nvSpPr>
          <p:cNvPr id="11" name="Multidocument 10">
            <a:extLst>
              <a:ext uri="{FF2B5EF4-FFF2-40B4-BE49-F238E27FC236}">
                <a16:creationId xmlns:a16="http://schemas.microsoft.com/office/drawing/2014/main" id="{75783EAC-41F4-4F7C-B4BA-9C4E1A3D6B10}"/>
              </a:ext>
            </a:extLst>
          </p:cNvPr>
          <p:cNvSpPr/>
          <p:nvPr/>
        </p:nvSpPr>
        <p:spPr>
          <a:xfrm>
            <a:off x="6365229" y="2192934"/>
            <a:ext cx="1174492" cy="1040437"/>
          </a:xfrm>
          <a:prstGeom prst="flowChartMultidocumen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E1A5C07-4CDE-B064-B7B8-1456A9F4A811}"/>
              </a:ext>
            </a:extLst>
          </p:cNvPr>
          <p:cNvSpPr/>
          <p:nvPr/>
        </p:nvSpPr>
        <p:spPr>
          <a:xfrm>
            <a:off x="7679999" y="3421018"/>
            <a:ext cx="1193851" cy="1284511"/>
          </a:xfrm>
          <a:prstGeom prst="rightArrow">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a:t>
            </a:r>
            <a:endParaRPr lang="en-US" dirty="0"/>
          </a:p>
        </p:txBody>
      </p:sp>
      <p:sp>
        <p:nvSpPr>
          <p:cNvPr id="13" name="TextBox 12">
            <a:extLst>
              <a:ext uri="{FF2B5EF4-FFF2-40B4-BE49-F238E27FC236}">
                <a16:creationId xmlns:a16="http://schemas.microsoft.com/office/drawing/2014/main" id="{9C63DE45-C6C0-6BB8-AC77-2F5533CFA668}"/>
              </a:ext>
            </a:extLst>
          </p:cNvPr>
          <p:cNvSpPr txBox="1"/>
          <p:nvPr/>
        </p:nvSpPr>
        <p:spPr>
          <a:xfrm>
            <a:off x="9067800" y="3502151"/>
            <a:ext cx="1378904" cy="923330"/>
          </a:xfrm>
          <a:prstGeom prst="rect">
            <a:avLst/>
          </a:prstGeom>
          <a:noFill/>
        </p:spPr>
        <p:txBody>
          <a:bodyPr wrap="none" rtlCol="0">
            <a:spAutoFit/>
          </a:bodyPr>
          <a:lstStyle/>
          <a:p>
            <a:pPr algn="ctr"/>
            <a:r>
              <a:rPr lang="en-US" sz="3600" dirty="0">
                <a:solidFill>
                  <a:schemeClr val="tx2"/>
                </a:solidFill>
                <a:latin typeface="+mn-lt"/>
              </a:rPr>
              <a:t>1,600</a:t>
            </a:r>
          </a:p>
          <a:p>
            <a:pPr algn="ctr"/>
            <a:r>
              <a:rPr lang="en-US" dirty="0">
                <a:solidFill>
                  <a:schemeClr val="tx2"/>
                </a:solidFill>
                <a:latin typeface="+mn-lt"/>
              </a:rPr>
              <a:t>adaptations</a:t>
            </a:r>
          </a:p>
        </p:txBody>
      </p:sp>
      <p:sp>
        <p:nvSpPr>
          <p:cNvPr id="14" name="Multidocument 13">
            <a:extLst>
              <a:ext uri="{FF2B5EF4-FFF2-40B4-BE49-F238E27FC236}">
                <a16:creationId xmlns:a16="http://schemas.microsoft.com/office/drawing/2014/main" id="{A3D19C0D-48AE-A411-82DE-2DE83C9042BF}"/>
              </a:ext>
            </a:extLst>
          </p:cNvPr>
          <p:cNvSpPr/>
          <p:nvPr/>
        </p:nvSpPr>
        <p:spPr>
          <a:xfrm>
            <a:off x="9134013" y="2187592"/>
            <a:ext cx="1174492" cy="1040437"/>
          </a:xfrm>
          <a:prstGeom prst="flowChartMultidocumen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AE3A68-73A8-9445-BD9C-496738F78902}"/>
              </a:ext>
            </a:extLst>
          </p:cNvPr>
          <p:cNvSpPr txBox="1"/>
          <p:nvPr/>
        </p:nvSpPr>
        <p:spPr>
          <a:xfrm>
            <a:off x="7848600" y="4800600"/>
            <a:ext cx="671980" cy="646331"/>
          </a:xfrm>
          <a:prstGeom prst="rect">
            <a:avLst/>
          </a:prstGeom>
          <a:noFill/>
        </p:spPr>
        <p:txBody>
          <a:bodyPr wrap="none" rtlCol="0">
            <a:spAutoFit/>
          </a:bodyPr>
          <a:lstStyle/>
          <a:p>
            <a:pPr algn="ctr"/>
            <a:r>
              <a:rPr lang="en-US" sz="3600" dirty="0">
                <a:solidFill>
                  <a:schemeClr val="tx2"/>
                </a:solidFill>
                <a:latin typeface="+mn-lt"/>
              </a:rPr>
              <a:t>4x</a:t>
            </a:r>
          </a:p>
        </p:txBody>
      </p:sp>
    </p:spTree>
    <p:extLst>
      <p:ext uri="{BB962C8B-B14F-4D97-AF65-F5344CB8AC3E}">
        <p14:creationId xmlns:p14="http://schemas.microsoft.com/office/powerpoint/2010/main" val="26333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animBg="1"/>
      <p:bldP spid="12" grpId="0" animBg="1"/>
      <p:bldP spid="13" grpId="0"/>
      <p:bldP spid="14"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81A5-AE63-8736-E077-C49D4B1B0DB5}"/>
              </a:ext>
            </a:extLst>
          </p:cNvPr>
          <p:cNvSpPr>
            <a:spLocks noGrp="1"/>
          </p:cNvSpPr>
          <p:nvPr>
            <p:ph type="title"/>
          </p:nvPr>
        </p:nvSpPr>
        <p:spPr/>
        <p:txBody>
          <a:bodyPr/>
          <a:lstStyle/>
          <a:p>
            <a:r>
              <a:rPr lang="en-US" dirty="0"/>
              <a:t>Four-fold references</a:t>
            </a:r>
          </a:p>
        </p:txBody>
      </p:sp>
      <p:sp>
        <p:nvSpPr>
          <p:cNvPr id="5" name="TextBox 4">
            <a:extLst>
              <a:ext uri="{FF2B5EF4-FFF2-40B4-BE49-F238E27FC236}">
                <a16:creationId xmlns:a16="http://schemas.microsoft.com/office/drawing/2014/main" id="{BFA4E319-3919-AD94-1895-C356A71AA573}"/>
              </a:ext>
            </a:extLst>
          </p:cNvPr>
          <p:cNvSpPr txBox="1"/>
          <p:nvPr/>
        </p:nvSpPr>
        <p:spPr>
          <a:xfrm>
            <a:off x="357351" y="2864380"/>
            <a:ext cx="4929352" cy="17543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effectLst/>
                <a:latin typeface="+mn-lt"/>
              </a:rPr>
              <a:t>Results: Median change of endogenous thrombin potential (ETP) based activated protein C sensitivity resistance (</a:t>
            </a:r>
            <a:r>
              <a:rPr lang="en-US" dirty="0" err="1">
                <a:solidFill>
                  <a:srgbClr val="000000"/>
                </a:solidFill>
                <a:effectLst/>
                <a:latin typeface="+mn-lt"/>
              </a:rPr>
              <a:t>APCr</a:t>
            </a:r>
            <a:r>
              <a:rPr lang="en-US" dirty="0">
                <a:solidFill>
                  <a:srgbClr val="000000"/>
                </a:solidFill>
                <a:effectLst/>
                <a:latin typeface="+mn-lt"/>
              </a:rPr>
              <a:t>) at cycle 6 was +30% for E4/DRSP, +165% for EE/LNG (p-value &lt;0.05 vs E4/DRSP), and +219% for EE/DRSP (p-value &lt;0.05 vs E4/DRSP).</a:t>
            </a:r>
          </a:p>
        </p:txBody>
      </p:sp>
      <p:sp>
        <p:nvSpPr>
          <p:cNvPr id="7" name="TextBox 6">
            <a:extLst>
              <a:ext uri="{FF2B5EF4-FFF2-40B4-BE49-F238E27FC236}">
                <a16:creationId xmlns:a16="http://schemas.microsoft.com/office/drawing/2014/main" id="{DD04A65D-35F0-6225-D101-593649C75EE3}"/>
              </a:ext>
            </a:extLst>
          </p:cNvPr>
          <p:cNvSpPr txBox="1"/>
          <p:nvPr/>
        </p:nvSpPr>
        <p:spPr>
          <a:xfrm>
            <a:off x="6487452" y="466725"/>
            <a:ext cx="5150070" cy="1477328"/>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effectLst/>
                <a:latin typeface="+mn-lt"/>
              </a:rPr>
              <a:t>We measured the tendency of blood to clot with a lab test. The average increase in clotting tendency compared to the start of the study was 30% for E4/DRSP, 165% for EE/LNG, and 219% for EE/DRSP.</a:t>
            </a:r>
          </a:p>
        </p:txBody>
      </p:sp>
      <p:sp>
        <p:nvSpPr>
          <p:cNvPr id="9" name="TextBox 8">
            <a:extLst>
              <a:ext uri="{FF2B5EF4-FFF2-40B4-BE49-F238E27FC236}">
                <a16:creationId xmlns:a16="http://schemas.microsoft.com/office/drawing/2014/main" id="{3F5C4197-98B2-E9FD-9BD4-622AE8738070}"/>
              </a:ext>
            </a:extLst>
          </p:cNvPr>
          <p:cNvSpPr txBox="1"/>
          <p:nvPr/>
        </p:nvSpPr>
        <p:spPr>
          <a:xfrm>
            <a:off x="6487452" y="1921418"/>
            <a:ext cx="5150070" cy="1200329"/>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effectLst/>
                <a:latin typeface="+mn-lt"/>
              </a:rPr>
              <a:t>In the last sixth cycle the blood clotting chemicals changed significantly with the largest change in the EE/DRSP group, closely followed by the EE/LNG group.  </a:t>
            </a:r>
          </a:p>
        </p:txBody>
      </p:sp>
      <p:sp>
        <p:nvSpPr>
          <p:cNvPr id="12" name="TextBox 11">
            <a:extLst>
              <a:ext uri="{FF2B5EF4-FFF2-40B4-BE49-F238E27FC236}">
                <a16:creationId xmlns:a16="http://schemas.microsoft.com/office/drawing/2014/main" id="{780CBA3A-6456-CA81-1E36-7C7D5F4C5123}"/>
              </a:ext>
            </a:extLst>
          </p:cNvPr>
          <p:cNvSpPr txBox="1"/>
          <p:nvPr/>
        </p:nvSpPr>
        <p:spPr>
          <a:xfrm>
            <a:off x="6487452" y="3121747"/>
            <a:ext cx="5150071" cy="1754326"/>
          </a:xfrm>
          <a:prstGeom prst="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latin typeface="+mn-lt"/>
              </a:rPr>
              <a:t>For the study's results, the average change for a coagulation or bleeding-prevention test at cycle 6 was +30% for E4/DRSP, +165% for EE/LNG, which was much higher than E4/DRSP, and +219% for EE/DRSP, which was much higher than vs E4/DRSP.</a:t>
            </a:r>
          </a:p>
        </p:txBody>
      </p:sp>
      <p:sp>
        <p:nvSpPr>
          <p:cNvPr id="14" name="TextBox 13">
            <a:extLst>
              <a:ext uri="{FF2B5EF4-FFF2-40B4-BE49-F238E27FC236}">
                <a16:creationId xmlns:a16="http://schemas.microsoft.com/office/drawing/2014/main" id="{7AB38CEC-B4FF-D4F3-1FEE-B079A11205CB}"/>
              </a:ext>
            </a:extLst>
          </p:cNvPr>
          <p:cNvSpPr txBox="1"/>
          <p:nvPr/>
        </p:nvSpPr>
        <p:spPr>
          <a:xfrm>
            <a:off x="6487452" y="4892276"/>
            <a:ext cx="5150072" cy="1477328"/>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effectLst/>
                <a:latin typeface="+mn-lt"/>
              </a:rPr>
              <a:t>Change of internal thrombin potential (ETP) based activated protein C sensitivity resistance (</a:t>
            </a:r>
            <a:r>
              <a:rPr lang="en-US" dirty="0" err="1">
                <a:solidFill>
                  <a:srgbClr val="000000"/>
                </a:solidFill>
                <a:effectLst/>
                <a:latin typeface="+mn-lt"/>
              </a:rPr>
              <a:t>APCr</a:t>
            </a:r>
            <a:r>
              <a:rPr lang="en-US" dirty="0">
                <a:solidFill>
                  <a:srgbClr val="000000"/>
                </a:solidFill>
                <a:effectLst/>
                <a:latin typeface="+mn-lt"/>
              </a:rPr>
              <a:t>) at cycle 6 was increased for all groups.  </a:t>
            </a:r>
            <a:r>
              <a:rPr lang="en-US" dirty="0" err="1">
                <a:solidFill>
                  <a:srgbClr val="000000"/>
                </a:solidFill>
                <a:effectLst/>
                <a:latin typeface="+mn-lt"/>
              </a:rPr>
              <a:t>APCr</a:t>
            </a:r>
            <a:r>
              <a:rPr lang="en-US" dirty="0">
                <a:solidFill>
                  <a:srgbClr val="000000"/>
                </a:solidFill>
                <a:effectLst/>
                <a:latin typeface="+mn-lt"/>
              </a:rPr>
              <a:t> is an increased tendency of the blood to clot.</a:t>
            </a:r>
          </a:p>
        </p:txBody>
      </p:sp>
      <p:sp>
        <p:nvSpPr>
          <p:cNvPr id="16" name="TextBox 15">
            <a:extLst>
              <a:ext uri="{FF2B5EF4-FFF2-40B4-BE49-F238E27FC236}">
                <a16:creationId xmlns:a16="http://schemas.microsoft.com/office/drawing/2014/main" id="{16FD3A4F-C4D5-35D6-B043-C46F7609C7E6}"/>
              </a:ext>
            </a:extLst>
          </p:cNvPr>
          <p:cNvSpPr txBox="1"/>
          <p:nvPr/>
        </p:nvSpPr>
        <p:spPr>
          <a:xfrm>
            <a:off x="357351" y="1664051"/>
            <a:ext cx="4929352" cy="1200329"/>
          </a:xfrm>
          <a:prstGeom prst="rect">
            <a:avLst/>
          </a:prstGeom>
          <a:noFill/>
          <a:ln>
            <a:solidFill>
              <a:schemeClr val="tx1"/>
            </a:solidFill>
          </a:ln>
        </p:spPr>
        <p:txBody>
          <a:bodyPr wrap="square">
            <a:spAutoFit/>
          </a:bodyPr>
          <a:lstStyle/>
          <a:p>
            <a:r>
              <a:rPr lang="en-US" dirty="0">
                <a:solidFill>
                  <a:schemeClr val="bg2">
                    <a:lumMod val="75000"/>
                  </a:schemeClr>
                </a:solidFill>
                <a:effectLst/>
                <a:latin typeface="+mn-lt"/>
              </a:rPr>
              <a:t>Median change from baseline was evaluated for procoagulant, anticoagulant, and fibrinolytic parameters, and for sex hormone-binding globulin (SHBG).</a:t>
            </a:r>
          </a:p>
        </p:txBody>
      </p:sp>
      <p:sp>
        <p:nvSpPr>
          <p:cNvPr id="18" name="TextBox 17">
            <a:extLst>
              <a:ext uri="{FF2B5EF4-FFF2-40B4-BE49-F238E27FC236}">
                <a16:creationId xmlns:a16="http://schemas.microsoft.com/office/drawing/2014/main" id="{0BE06787-2B47-E248-82D2-662A90FB07F7}"/>
              </a:ext>
            </a:extLst>
          </p:cNvPr>
          <p:cNvSpPr txBox="1"/>
          <p:nvPr/>
        </p:nvSpPr>
        <p:spPr>
          <a:xfrm>
            <a:off x="357351" y="4618706"/>
            <a:ext cx="4929352" cy="1477328"/>
          </a:xfrm>
          <a:prstGeom prst="rect">
            <a:avLst/>
          </a:prstGeom>
          <a:noFill/>
          <a:ln>
            <a:solidFill>
              <a:schemeClr val="tx1"/>
            </a:solidFill>
          </a:ln>
        </p:spPr>
        <p:txBody>
          <a:bodyPr wrap="square">
            <a:spAutoFit/>
          </a:bodyPr>
          <a:lstStyle/>
          <a:p>
            <a:r>
              <a:rPr lang="en-US" dirty="0">
                <a:solidFill>
                  <a:schemeClr val="bg2">
                    <a:lumMod val="75000"/>
                  </a:schemeClr>
                </a:solidFill>
                <a:effectLst/>
                <a:latin typeface="+mn-lt"/>
              </a:rPr>
              <a:t>Changes to prothrombin fragment 1 + 2 and SHBG for E4/DRSP, EE/LNG, and EE/DRSP were +23%, +71%, and +64% (p-value &lt;0.05 vs E4/DRSP); and +55%, +74% and +251% (p-value &lt;0.05 vs E4/DRSP), respectively.</a:t>
            </a:r>
          </a:p>
        </p:txBody>
      </p:sp>
      <p:cxnSp>
        <p:nvCxnSpPr>
          <p:cNvPr id="20" name="Straight Arrow Connector 19">
            <a:extLst>
              <a:ext uri="{FF2B5EF4-FFF2-40B4-BE49-F238E27FC236}">
                <a16:creationId xmlns:a16="http://schemas.microsoft.com/office/drawing/2014/main" id="{64EF688F-D465-EAF7-5F95-D01A83E32DF5}"/>
              </a:ext>
            </a:extLst>
          </p:cNvPr>
          <p:cNvCxnSpPr>
            <a:cxnSpLocks/>
          </p:cNvCxnSpPr>
          <p:nvPr/>
        </p:nvCxnSpPr>
        <p:spPr>
          <a:xfrm flipV="1">
            <a:off x="5442804" y="1296365"/>
            <a:ext cx="888548" cy="196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125376-71D0-6FA9-15B5-17B56D2A189F}"/>
              </a:ext>
            </a:extLst>
          </p:cNvPr>
          <p:cNvCxnSpPr>
            <a:cxnSpLocks/>
          </p:cNvCxnSpPr>
          <p:nvPr/>
        </p:nvCxnSpPr>
        <p:spPr>
          <a:xfrm flipV="1">
            <a:off x="5442804" y="2546430"/>
            <a:ext cx="888548" cy="10349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DEB6FC-D651-E32A-C1A5-3871D82D5611}"/>
              </a:ext>
            </a:extLst>
          </p:cNvPr>
          <p:cNvCxnSpPr>
            <a:cxnSpLocks/>
          </p:cNvCxnSpPr>
          <p:nvPr/>
        </p:nvCxnSpPr>
        <p:spPr>
          <a:xfrm>
            <a:off x="5442804" y="3889094"/>
            <a:ext cx="888548" cy="25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2E03CC-D425-9CCE-7708-512FCCFEAA97}"/>
              </a:ext>
            </a:extLst>
          </p:cNvPr>
          <p:cNvCxnSpPr>
            <a:cxnSpLocks/>
          </p:cNvCxnSpPr>
          <p:nvPr/>
        </p:nvCxnSpPr>
        <p:spPr>
          <a:xfrm>
            <a:off x="5442804" y="4143737"/>
            <a:ext cx="888548" cy="16320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54C-8069-D3CB-2494-48C5DE1327A4}"/>
              </a:ext>
            </a:extLst>
          </p:cNvPr>
          <p:cNvSpPr>
            <a:spLocks noGrp="1"/>
          </p:cNvSpPr>
          <p:nvPr>
            <p:ph type="title"/>
          </p:nvPr>
        </p:nvSpPr>
        <p:spPr/>
        <p:txBody>
          <a:bodyPr/>
          <a:lstStyle/>
          <a:p>
            <a:r>
              <a:rPr lang="en-US" dirty="0"/>
              <a:t>Manual Evaluation</a:t>
            </a:r>
          </a:p>
        </p:txBody>
      </p:sp>
      <p:graphicFrame>
        <p:nvGraphicFramePr>
          <p:cNvPr id="7" name="Content Placeholder 6">
            <a:extLst>
              <a:ext uri="{FF2B5EF4-FFF2-40B4-BE49-F238E27FC236}">
                <a16:creationId xmlns:a16="http://schemas.microsoft.com/office/drawing/2014/main" id="{6BC9DDB9-617A-B74A-296B-BC6F84A4D780}"/>
              </a:ext>
            </a:extLst>
          </p:cNvPr>
          <p:cNvGraphicFramePr>
            <a:graphicFrameLocks noGrp="1"/>
          </p:cNvGraphicFramePr>
          <p:nvPr>
            <p:ph idx="4294967295"/>
            <p:extLst>
              <p:ext uri="{D42A27DB-BD31-4B8C-83A1-F6EECF244321}">
                <p14:modId xmlns:p14="http://schemas.microsoft.com/office/powerpoint/2010/main" val="2911265206"/>
              </p:ext>
            </p:extLst>
          </p:nvPr>
        </p:nvGraphicFramePr>
        <p:xfrm>
          <a:off x="1341522" y="1219200"/>
          <a:ext cx="9508956" cy="4724289"/>
        </p:xfrm>
        <a:graphic>
          <a:graphicData uri="http://schemas.openxmlformats.org/drawingml/2006/table">
            <a:tbl>
              <a:tblPr/>
              <a:tblGrid>
                <a:gridCol w="779733">
                  <a:extLst>
                    <a:ext uri="{9D8B030D-6E8A-4147-A177-3AD203B41FA5}">
                      <a16:colId xmlns:a16="http://schemas.microsoft.com/office/drawing/2014/main" val="1857564878"/>
                    </a:ext>
                  </a:extLst>
                </a:gridCol>
                <a:gridCol w="2248831">
                  <a:extLst>
                    <a:ext uri="{9D8B030D-6E8A-4147-A177-3AD203B41FA5}">
                      <a16:colId xmlns:a16="http://schemas.microsoft.com/office/drawing/2014/main" val="1296729223"/>
                    </a:ext>
                  </a:extLst>
                </a:gridCol>
                <a:gridCol w="6480392">
                  <a:extLst>
                    <a:ext uri="{9D8B030D-6E8A-4147-A177-3AD203B41FA5}">
                      <a16:colId xmlns:a16="http://schemas.microsoft.com/office/drawing/2014/main" val="1974395536"/>
                    </a:ext>
                  </a:extLst>
                </a:gridCol>
              </a:tblGrid>
              <a:tr h="0">
                <a:tc gridSpan="3">
                  <a:txBody>
                    <a:bodyPr/>
                    <a:lstStyle/>
                    <a:p>
                      <a:pPr algn="ctr"/>
                      <a:r>
                        <a:rPr lang="en-US" sz="1800" b="1" dirty="0">
                          <a:solidFill>
                            <a:schemeClr val="bg1"/>
                          </a:solidFill>
                          <a:effectLst/>
                          <a:latin typeface="+mn-lt"/>
                        </a:rPr>
                        <a:t>Simplicity</a:t>
                      </a:r>
                      <a:endParaRPr lang="en-US" sz="1800" dirty="0">
                        <a:solidFill>
                          <a:schemeClr val="bg1"/>
                        </a:solidFill>
                        <a:effectLst/>
                        <a:latin typeface="+mn-lt"/>
                      </a:endParaRPr>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212319"/>
                  </a:ext>
                </a:extLst>
              </a:tr>
              <a:tr h="343343">
                <a:tc>
                  <a:txBody>
                    <a:bodyPr/>
                    <a:lstStyle/>
                    <a:p>
                      <a:r>
                        <a:rPr lang="en-US" sz="1800" b="1" dirty="0">
                          <a:solidFill>
                            <a:srgbClr val="000000"/>
                          </a:solidFill>
                          <a:effectLst/>
                          <a:latin typeface="+mn-lt"/>
                        </a:rPr>
                        <a:t>SEN</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a:solidFill>
                            <a:srgbClr val="000000"/>
                          </a:solidFill>
                          <a:effectLst/>
                          <a:latin typeface="+mn-lt"/>
                        </a:rPr>
                        <a:t>Sentence simplicity</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a:solidFill>
                            <a:srgbClr val="000000"/>
                          </a:solidFill>
                          <a:effectLst/>
                          <a:latin typeface="+mn-lt"/>
                        </a:rPr>
                        <a:t>Are long, complex sentences appropriately split?</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9932836"/>
                  </a:ext>
                </a:extLst>
              </a:tr>
              <a:tr h="646303">
                <a:tc>
                  <a:txBody>
                    <a:bodyPr/>
                    <a:lstStyle/>
                    <a:p>
                      <a:r>
                        <a:rPr lang="en-US" sz="1800" b="1" dirty="0">
                          <a:solidFill>
                            <a:srgbClr val="000000"/>
                          </a:solidFill>
                          <a:effectLst/>
                          <a:latin typeface="+mn-lt"/>
                        </a:rPr>
                        <a:t>TRM</a:t>
                      </a:r>
                      <a:endParaRPr lang="en-US" sz="1800" dirty="0">
                        <a:effectLst/>
                        <a:latin typeface="+mn-lt"/>
                      </a:endParaRPr>
                    </a:p>
                  </a:txBody>
                  <a:tcPr marT="18283" marB="1828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dirty="0">
                          <a:solidFill>
                            <a:srgbClr val="000000"/>
                          </a:solidFill>
                          <a:effectLst/>
                          <a:latin typeface="+mn-lt"/>
                        </a:rPr>
                        <a:t>Term simplicity</a:t>
                      </a:r>
                      <a:endParaRPr lang="en-US" sz="1800" dirty="0">
                        <a:effectLst/>
                        <a:latin typeface="+mn-lt"/>
                      </a:endParaRPr>
                    </a:p>
                  </a:txBody>
                  <a:tcPr marT="18283" marB="1828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a:solidFill>
                            <a:srgbClr val="000000"/>
                          </a:solidFill>
                          <a:effectLst/>
                          <a:latin typeface="+mn-lt"/>
                        </a:rPr>
                        <a:t>Are expert terms in the source replaced with alternatives, or explained, either in this sentence or a previous sentence?</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3164474"/>
                  </a:ext>
                </a:extLst>
              </a:tr>
              <a:tr h="343343">
                <a:tc>
                  <a:txBody>
                    <a:bodyPr/>
                    <a:lstStyle/>
                    <a:p>
                      <a:r>
                        <a:rPr lang="en-US" sz="1800" b="1" dirty="0">
                          <a:solidFill>
                            <a:srgbClr val="000000"/>
                          </a:solidFill>
                          <a:effectLst/>
                          <a:latin typeface="+mn-lt"/>
                        </a:rPr>
                        <a:t>TAC</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a:solidFill>
                            <a:srgbClr val="000000"/>
                          </a:solidFill>
                          <a:effectLst/>
                          <a:latin typeface="+mn-lt"/>
                        </a:rPr>
                        <a:t>Term accuracy</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a:solidFill>
                            <a:srgbClr val="000000"/>
                          </a:solidFill>
                          <a:effectLst/>
                          <a:latin typeface="+mn-lt"/>
                        </a:rPr>
                        <a:t>Are substitutions and explanations of expert terms accurate?</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3510597"/>
                  </a:ext>
                </a:extLst>
              </a:tr>
              <a:tr h="343343">
                <a:tc>
                  <a:txBody>
                    <a:bodyPr/>
                    <a:lstStyle/>
                    <a:p>
                      <a:r>
                        <a:rPr lang="en-US" sz="1800" b="1" dirty="0">
                          <a:solidFill>
                            <a:srgbClr val="000000"/>
                          </a:solidFill>
                          <a:effectLst/>
                          <a:latin typeface="+mn-lt"/>
                        </a:rPr>
                        <a:t>FLU</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a:solidFill>
                            <a:srgbClr val="000000"/>
                          </a:solidFill>
                          <a:effectLst/>
                          <a:latin typeface="+mn-lt"/>
                        </a:rPr>
                        <a:t>Fluency</a:t>
                      </a:r>
                      <a:endParaRPr lang="en-US" sz="180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dirty="0">
                          <a:solidFill>
                            <a:srgbClr val="000000"/>
                          </a:solidFill>
                          <a:effectLst/>
                          <a:latin typeface="+mn-lt"/>
                        </a:rPr>
                        <a:t>Does the output follow grammatical rules and read smoothly?</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3819013"/>
                  </a:ext>
                </a:extLst>
              </a:tr>
              <a:tr h="343343">
                <a:tc>
                  <a:txBody>
                    <a:bodyPr/>
                    <a:lstStyle/>
                    <a:p>
                      <a:r>
                        <a:rPr lang="en-US" sz="1800" b="1" dirty="0">
                          <a:solidFill>
                            <a:srgbClr val="000000"/>
                          </a:solidFill>
                          <a:effectLst/>
                          <a:latin typeface="+mn-lt"/>
                        </a:rPr>
                        <a:t>SIM</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800" dirty="0">
                          <a:solidFill>
                            <a:srgbClr val="000000"/>
                          </a:solidFill>
                          <a:effectLst/>
                          <a:latin typeface="+mn-lt"/>
                        </a:rPr>
                        <a:t>Final simplicity</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r>
                        <a:rPr lang="en-US" sz="1800" dirty="0">
                          <a:solidFill>
                            <a:srgbClr val="000000"/>
                          </a:solidFill>
                          <a:effectLst/>
                          <a:latin typeface="+mn-lt"/>
                        </a:rPr>
                        <a:t>Average(SEN,TRM,TAC,FLU)</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55221632"/>
                  </a:ext>
                </a:extLst>
              </a:tr>
              <a:tr h="443151">
                <a:tc gridSpan="3">
                  <a:txBody>
                    <a:bodyPr/>
                    <a:lstStyle/>
                    <a:p>
                      <a:pPr algn="ctr"/>
                      <a:r>
                        <a:rPr lang="en-US" sz="1800" b="1" dirty="0">
                          <a:solidFill>
                            <a:schemeClr val="bg1"/>
                          </a:solidFill>
                          <a:effectLst/>
                          <a:latin typeface="+mn-lt"/>
                        </a:rPr>
                        <a:t>Accuracy</a:t>
                      </a:r>
                      <a:endParaRPr lang="en-US" sz="1800" dirty="0">
                        <a:solidFill>
                          <a:schemeClr val="bg1"/>
                        </a:solidFill>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20109370"/>
                  </a:ext>
                </a:extLst>
              </a:tr>
              <a:tr h="343343">
                <a:tc>
                  <a:txBody>
                    <a:bodyPr/>
                    <a:lstStyle/>
                    <a:p>
                      <a:r>
                        <a:rPr lang="en-US" sz="1800" b="1" dirty="0">
                          <a:solidFill>
                            <a:srgbClr val="000000"/>
                          </a:solidFill>
                          <a:effectLst/>
                          <a:latin typeface="+mn-lt"/>
                        </a:rPr>
                        <a:t>COM</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a:solidFill>
                            <a:srgbClr val="000000"/>
                          </a:solidFill>
                          <a:effectLst/>
                          <a:latin typeface="+mn-lt"/>
                        </a:rPr>
                        <a:t>Completeness</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a:solidFill>
                            <a:srgbClr val="000000"/>
                          </a:solidFill>
                          <a:effectLst/>
                          <a:latin typeface="+mn-lt"/>
                        </a:rPr>
                        <a:t>How much of the source information does the output provide?</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411332"/>
                  </a:ext>
                </a:extLst>
              </a:tr>
              <a:tr h="343343">
                <a:tc>
                  <a:txBody>
                    <a:bodyPr/>
                    <a:lstStyle/>
                    <a:p>
                      <a:r>
                        <a:rPr lang="en-US" sz="1800" b="1" dirty="0">
                          <a:solidFill>
                            <a:srgbClr val="000000"/>
                          </a:solidFill>
                          <a:effectLst/>
                          <a:latin typeface="+mn-lt"/>
                        </a:rPr>
                        <a:t>FTH</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r>
                        <a:rPr lang="en-US" sz="1800">
                          <a:solidFill>
                            <a:srgbClr val="000000"/>
                          </a:solidFill>
                          <a:effectLst/>
                          <a:latin typeface="+mn-lt"/>
                        </a:rPr>
                        <a:t>Faithfulness</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800">
                          <a:solidFill>
                            <a:srgbClr val="000000"/>
                          </a:solidFill>
                          <a:effectLst/>
                          <a:latin typeface="+mn-lt"/>
                        </a:rPr>
                        <a:t>Do points made in the output match those of the source?</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9473774"/>
                  </a:ext>
                </a:extLst>
              </a:tr>
              <a:tr h="343343">
                <a:tc>
                  <a:txBody>
                    <a:bodyPr/>
                    <a:lstStyle/>
                    <a:p>
                      <a:r>
                        <a:rPr lang="en-US" sz="1800" b="1" dirty="0">
                          <a:solidFill>
                            <a:srgbClr val="000000"/>
                          </a:solidFill>
                          <a:effectLst/>
                          <a:latin typeface="+mn-lt"/>
                        </a:rPr>
                        <a:t>ACC</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800" dirty="0">
                          <a:solidFill>
                            <a:srgbClr val="000000"/>
                          </a:solidFill>
                          <a:effectLst/>
                          <a:latin typeface="+mn-lt"/>
                        </a:rPr>
                        <a:t>Final accuracy</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r>
                        <a:rPr lang="en-US" sz="1800" dirty="0">
                          <a:solidFill>
                            <a:srgbClr val="000000"/>
                          </a:solidFill>
                          <a:effectLst/>
                          <a:latin typeface="+mn-lt"/>
                        </a:rPr>
                        <a:t>Average(COM,FTH)</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1952720"/>
                  </a:ext>
                </a:extLst>
              </a:tr>
              <a:tr h="430891">
                <a:tc gridSpan="3">
                  <a:txBody>
                    <a:bodyPr/>
                    <a:lstStyle/>
                    <a:p>
                      <a:pPr algn="ctr"/>
                      <a:r>
                        <a:rPr lang="en-US" sz="1800" dirty="0">
                          <a:solidFill>
                            <a:schemeClr val="bg1"/>
                          </a:solidFill>
                          <a:effectLst/>
                          <a:latin typeface="+mn-lt"/>
                        </a:rPr>
                        <a:t>Final</a:t>
                      </a: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8420460"/>
                  </a:ext>
                </a:extLst>
              </a:tr>
              <a:tr h="343343">
                <a:tc>
                  <a:txBody>
                    <a:bodyPr/>
                    <a:lstStyle/>
                    <a:p>
                      <a:r>
                        <a:rPr lang="en-US" sz="1800" b="1" dirty="0">
                          <a:solidFill>
                            <a:srgbClr val="000000"/>
                          </a:solidFill>
                          <a:effectLst/>
                          <a:latin typeface="+mn-lt"/>
                        </a:rPr>
                        <a:t>FIN</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800" dirty="0">
                          <a:solidFill>
                            <a:srgbClr val="000000"/>
                          </a:solidFill>
                          <a:effectLst/>
                          <a:latin typeface="+mn-lt"/>
                        </a:rPr>
                        <a:t>Final score</a:t>
                      </a:r>
                      <a:endParaRPr lang="en-US" sz="1800" dirty="0">
                        <a:effectLst/>
                        <a:latin typeface="+mn-lt"/>
                      </a:endParaRP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r>
                        <a:rPr lang="en-US" sz="1800" dirty="0">
                          <a:effectLst/>
                          <a:latin typeface="+mn-lt"/>
                        </a:rPr>
                        <a:t>Average(SIM,ACC)</a:t>
                      </a:r>
                    </a:p>
                  </a:txBody>
                  <a:tcPr marT="18283" marB="182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52806542"/>
                  </a:ext>
                </a:extLst>
              </a:tr>
            </a:tbl>
          </a:graphicData>
        </a:graphic>
      </p:graphicFrame>
    </p:spTree>
    <p:extLst>
      <p:ext uri="{BB962C8B-B14F-4D97-AF65-F5344CB8AC3E}">
        <p14:creationId xmlns:p14="http://schemas.microsoft.com/office/powerpoint/2010/main" val="229263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355579-EE2E-6E34-84CE-CD4F972D71D1}"/>
              </a:ext>
            </a:extLst>
          </p:cNvPr>
          <p:cNvSpPr>
            <a:spLocks noGrp="1"/>
          </p:cNvSpPr>
          <p:nvPr>
            <p:ph idx="1"/>
          </p:nvPr>
        </p:nvSpPr>
        <p:spPr>
          <a:xfrm>
            <a:off x="620184" y="1323975"/>
            <a:ext cx="6085416" cy="4351338"/>
          </a:xfrm>
        </p:spPr>
        <p:txBody>
          <a:bodyPr/>
          <a:lstStyle/>
          <a:p>
            <a:pPr marL="342900" indent="-342900">
              <a:buFont typeface="Arial" panose="020B0604020202020204" pitchFamily="34" charset="0"/>
              <a:buChar char="•"/>
            </a:pPr>
            <a:r>
              <a:rPr lang="en-US" dirty="0">
                <a:latin typeface="+mn-lt"/>
              </a:rPr>
              <a:t>Sentence segmentation with Stanza (Qi 2020)</a:t>
            </a:r>
          </a:p>
          <a:p>
            <a:pPr marL="342900" indent="-342900">
              <a:buFont typeface="Arial" panose="020B0604020202020204" pitchFamily="34" charset="0"/>
              <a:buChar char="•"/>
            </a:pPr>
            <a:r>
              <a:rPr lang="en-US" dirty="0">
                <a:latin typeface="+mn-lt"/>
              </a:rPr>
              <a:t>Overlaps</a:t>
            </a:r>
          </a:p>
          <a:p>
            <a:pPr lvl="1"/>
            <a:r>
              <a:rPr lang="en-US" dirty="0">
                <a:latin typeface="+mn-lt"/>
              </a:rPr>
              <a:t>Windows of up to 10 sentence, to allow one-to-many alignment</a:t>
            </a:r>
          </a:p>
          <a:p>
            <a:pPr marL="342900" indent="-342900">
              <a:buFont typeface="Arial" panose="020B0604020202020204" pitchFamily="34" charset="0"/>
              <a:buChar char="•"/>
            </a:pPr>
            <a:r>
              <a:rPr lang="en-US" dirty="0">
                <a:latin typeface="+mn-lt"/>
              </a:rPr>
              <a:t>LASER (</a:t>
            </a:r>
            <a:r>
              <a:rPr lang="en-US" dirty="0" err="1">
                <a:latin typeface="+mn-lt"/>
              </a:rPr>
              <a:t>Artetxe</a:t>
            </a:r>
            <a:r>
              <a:rPr lang="en-US" dirty="0">
                <a:latin typeface="+mn-lt"/>
              </a:rPr>
              <a:t> 2019) sentence embeddings</a:t>
            </a:r>
          </a:p>
          <a:p>
            <a:pPr marL="342900" indent="-342900">
              <a:buFont typeface="Arial" panose="020B0604020202020204" pitchFamily="34" charset="0"/>
              <a:buChar char="•"/>
            </a:pPr>
            <a:r>
              <a:rPr lang="en-US" dirty="0" err="1">
                <a:latin typeface="+mn-lt"/>
              </a:rPr>
              <a:t>VecAlign</a:t>
            </a:r>
            <a:r>
              <a:rPr lang="en-US" dirty="0">
                <a:latin typeface="+mn-lt"/>
              </a:rPr>
              <a:t> (Thompson 2019)</a:t>
            </a:r>
          </a:p>
          <a:p>
            <a:pPr lvl="1"/>
            <a:r>
              <a:rPr lang="en-US" dirty="0">
                <a:latin typeface="+mn-lt"/>
              </a:rPr>
              <a:t>--</a:t>
            </a:r>
            <a:r>
              <a:rPr lang="en-US" dirty="0" err="1">
                <a:latin typeface="+mn-lt"/>
              </a:rPr>
              <a:t>alignment_max_size</a:t>
            </a:r>
            <a:r>
              <a:rPr lang="en-US" dirty="0">
                <a:latin typeface="+mn-lt"/>
              </a:rPr>
              <a:t> 10</a:t>
            </a:r>
          </a:p>
          <a:p>
            <a:pPr lvl="1"/>
            <a:r>
              <a:rPr lang="en-US" dirty="0">
                <a:latin typeface="+mn-lt"/>
              </a:rPr>
              <a:t>--</a:t>
            </a:r>
            <a:r>
              <a:rPr lang="en-US" dirty="0" err="1">
                <a:latin typeface="+mn-lt"/>
              </a:rPr>
              <a:t>one_to_many</a:t>
            </a:r>
            <a:endParaRPr lang="en-US" dirty="0">
              <a:latin typeface="+mn-lt"/>
            </a:endParaRPr>
          </a:p>
        </p:txBody>
      </p:sp>
      <p:pic>
        <p:nvPicPr>
          <p:cNvPr id="4" name="Picture 3" descr="A set of colorful squares&#10;&#10;Description automatically generated with medium confidence">
            <a:extLst>
              <a:ext uri="{FF2B5EF4-FFF2-40B4-BE49-F238E27FC236}">
                <a16:creationId xmlns:a16="http://schemas.microsoft.com/office/drawing/2014/main" id="{30D688ED-4AD5-2B1F-8E6A-18E463C5BECA}"/>
              </a:ext>
            </a:extLst>
          </p:cNvPr>
          <p:cNvPicPr>
            <a:picLocks noChangeAspect="1"/>
          </p:cNvPicPr>
          <p:nvPr/>
        </p:nvPicPr>
        <p:blipFill>
          <a:blip r:embed="rId2"/>
          <a:stretch>
            <a:fillRect/>
          </a:stretch>
        </p:blipFill>
        <p:spPr>
          <a:xfrm>
            <a:off x="7391400" y="1348959"/>
            <a:ext cx="3505200" cy="4200065"/>
          </a:xfrm>
          <a:prstGeom prst="rect">
            <a:avLst/>
          </a:prstGeom>
          <a:effectLst>
            <a:outerShdw blurRad="142982" dist="38100" dir="2700000" algn="tl" rotWithShape="0">
              <a:prstClr val="black">
                <a:alpha val="40000"/>
              </a:prstClr>
            </a:outerShdw>
          </a:effectLst>
        </p:spPr>
      </p:pic>
      <p:sp>
        <p:nvSpPr>
          <p:cNvPr id="8" name="Title 1">
            <a:extLst>
              <a:ext uri="{FF2B5EF4-FFF2-40B4-BE49-F238E27FC236}">
                <a16:creationId xmlns:a16="http://schemas.microsoft.com/office/drawing/2014/main" id="{B09815DB-262B-01CE-E943-7A353C93455B}"/>
              </a:ext>
            </a:extLst>
          </p:cNvPr>
          <p:cNvSpPr>
            <a:spLocks noGrp="1"/>
          </p:cNvSpPr>
          <p:nvPr>
            <p:ph type="title"/>
          </p:nvPr>
        </p:nvSpPr>
        <p:spPr>
          <a:xfrm>
            <a:off x="601581" y="466346"/>
            <a:ext cx="10915203" cy="507831"/>
          </a:xfrm>
        </p:spPr>
        <p:txBody>
          <a:bodyPr/>
          <a:lstStyle/>
          <a:p>
            <a:r>
              <a:rPr lang="en-US" dirty="0"/>
              <a:t>Handling document-level submissions</a:t>
            </a:r>
          </a:p>
        </p:txBody>
      </p:sp>
      <p:sp>
        <p:nvSpPr>
          <p:cNvPr id="10" name="TextBox 9">
            <a:extLst>
              <a:ext uri="{FF2B5EF4-FFF2-40B4-BE49-F238E27FC236}">
                <a16:creationId xmlns:a16="http://schemas.microsoft.com/office/drawing/2014/main" id="{613F1F93-55DF-14DC-B4E9-002B53D71F19}"/>
              </a:ext>
            </a:extLst>
          </p:cNvPr>
          <p:cNvSpPr txBox="1"/>
          <p:nvPr/>
        </p:nvSpPr>
        <p:spPr>
          <a:xfrm>
            <a:off x="7731802" y="5739140"/>
            <a:ext cx="2824396" cy="369332"/>
          </a:xfrm>
          <a:prstGeom prst="rect">
            <a:avLst/>
          </a:prstGeom>
          <a:noFill/>
        </p:spPr>
        <p:txBody>
          <a:bodyPr wrap="square">
            <a:spAutoFit/>
          </a:bodyPr>
          <a:lstStyle/>
          <a:p>
            <a:pPr algn="ctr"/>
            <a:r>
              <a:rPr lang="en-US" dirty="0">
                <a:solidFill>
                  <a:schemeClr val="tx2"/>
                </a:solidFill>
                <a:latin typeface="+mn-lt"/>
              </a:rPr>
              <a:t>Thompson 2019</a:t>
            </a:r>
            <a:endParaRPr lang="en-US" dirty="0">
              <a:solidFill>
                <a:schemeClr val="tx2"/>
              </a:solidFill>
            </a:endParaRPr>
          </a:p>
        </p:txBody>
      </p:sp>
    </p:spTree>
    <p:extLst>
      <p:ext uri="{BB962C8B-B14F-4D97-AF65-F5344CB8AC3E}">
        <p14:creationId xmlns:p14="http://schemas.microsoft.com/office/powerpoint/2010/main" val="298581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ounded Rectangle 276">
            <a:extLst>
              <a:ext uri="{FF2B5EF4-FFF2-40B4-BE49-F238E27FC236}">
                <a16:creationId xmlns:a16="http://schemas.microsoft.com/office/drawing/2014/main" id="{BBBC7FEF-CE2A-619B-E8FD-ACF4CB52EEBD}"/>
              </a:ext>
            </a:extLst>
          </p:cNvPr>
          <p:cNvSpPr/>
          <p:nvPr/>
        </p:nvSpPr>
        <p:spPr>
          <a:xfrm>
            <a:off x="1905001" y="1428147"/>
            <a:ext cx="6872136" cy="1696589"/>
          </a:xfrm>
          <a:prstGeom prst="roundRect">
            <a:avLst/>
          </a:prstGeom>
          <a:gradFill>
            <a:gsLst>
              <a:gs pos="0">
                <a:schemeClr val="bg2">
                  <a:lumMod val="90000"/>
                </a:schemeClr>
              </a:gs>
              <a:gs pos="98000">
                <a:schemeClr val="bg1">
                  <a:lumMod val="95000"/>
                </a:schemeClr>
              </a:gs>
            </a:gsLst>
            <a:lin ang="5400000" scaled="1"/>
          </a:gradFill>
          <a:ln>
            <a:noFill/>
          </a:ln>
          <a:effectLst>
            <a:outerShdw blurRad="224971"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ounded Rectangle 274">
            <a:extLst>
              <a:ext uri="{FF2B5EF4-FFF2-40B4-BE49-F238E27FC236}">
                <a16:creationId xmlns:a16="http://schemas.microsoft.com/office/drawing/2014/main" id="{E8C8A5E8-F5CA-511F-31B3-3ACDE9BCD8F3}"/>
              </a:ext>
            </a:extLst>
          </p:cNvPr>
          <p:cNvSpPr/>
          <p:nvPr/>
        </p:nvSpPr>
        <p:spPr>
          <a:xfrm>
            <a:off x="990601" y="3466019"/>
            <a:ext cx="7786536" cy="1696589"/>
          </a:xfrm>
          <a:prstGeom prst="roundRect">
            <a:avLst/>
          </a:prstGeom>
          <a:gradFill>
            <a:gsLst>
              <a:gs pos="0">
                <a:schemeClr val="bg2">
                  <a:lumMod val="90000"/>
                </a:schemeClr>
              </a:gs>
              <a:gs pos="98000">
                <a:schemeClr val="bg1">
                  <a:lumMod val="95000"/>
                </a:schemeClr>
              </a:gs>
            </a:gsLst>
            <a:lin ang="5400000" scaled="1"/>
          </a:gradFill>
          <a:ln>
            <a:noFill/>
          </a:ln>
          <a:effectLst>
            <a:outerShdw blurRad="224971"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0" name="Group 259">
            <a:extLst>
              <a:ext uri="{FF2B5EF4-FFF2-40B4-BE49-F238E27FC236}">
                <a16:creationId xmlns:a16="http://schemas.microsoft.com/office/drawing/2014/main" id="{B9A3F2E5-6984-0F9F-1F13-7F926A14D294}"/>
              </a:ext>
            </a:extLst>
          </p:cNvPr>
          <p:cNvGrpSpPr/>
          <p:nvPr/>
        </p:nvGrpSpPr>
        <p:grpSpPr>
          <a:xfrm>
            <a:off x="3771285" y="1874739"/>
            <a:ext cx="789648" cy="894638"/>
            <a:chOff x="3314084" y="1451473"/>
            <a:chExt cx="789648" cy="894638"/>
          </a:xfrm>
        </p:grpSpPr>
        <p:sp>
          <p:nvSpPr>
            <p:cNvPr id="180" name="Rectangle 179">
              <a:extLst>
                <a:ext uri="{FF2B5EF4-FFF2-40B4-BE49-F238E27FC236}">
                  <a16:creationId xmlns:a16="http://schemas.microsoft.com/office/drawing/2014/main" id="{C8CBA412-3F29-233C-9A5D-88B395DB6016}"/>
                </a:ext>
              </a:extLst>
            </p:cNvPr>
            <p:cNvSpPr/>
            <p:nvPr/>
          </p:nvSpPr>
          <p:spPr>
            <a:xfrm>
              <a:off x="3314084" y="1451473"/>
              <a:ext cx="789648" cy="112807"/>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6121D674-26D1-32D8-06D6-B66775932341}"/>
                </a:ext>
              </a:extLst>
            </p:cNvPr>
            <p:cNvSpPr/>
            <p:nvPr/>
          </p:nvSpPr>
          <p:spPr>
            <a:xfrm>
              <a:off x="3314084" y="1649188"/>
              <a:ext cx="789648" cy="112807"/>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CCA1146D-B634-3FE5-4125-6B00A0BAB2B3}"/>
                </a:ext>
              </a:extLst>
            </p:cNvPr>
            <p:cNvSpPr/>
            <p:nvPr/>
          </p:nvSpPr>
          <p:spPr>
            <a:xfrm>
              <a:off x="3314084" y="1846904"/>
              <a:ext cx="789648" cy="112807"/>
            </a:xfrm>
            <a:prstGeom prst="rect">
              <a:avLst/>
            </a:prstGeom>
            <a:solidFill>
              <a:srgbClr val="D5FC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7319AF6-8687-F454-9F0E-0B540D388790}"/>
                </a:ext>
              </a:extLst>
            </p:cNvPr>
            <p:cNvSpPr/>
            <p:nvPr/>
          </p:nvSpPr>
          <p:spPr>
            <a:xfrm>
              <a:off x="3314084" y="2040104"/>
              <a:ext cx="789648" cy="112807"/>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3EB36B86-8AD6-A625-DF1D-EC7E9614991C}"/>
                </a:ext>
              </a:extLst>
            </p:cNvPr>
            <p:cNvSpPr/>
            <p:nvPr/>
          </p:nvSpPr>
          <p:spPr>
            <a:xfrm>
              <a:off x="3314084" y="2233304"/>
              <a:ext cx="789648" cy="112807"/>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53EDDCCF-5A9E-EF7F-11F3-3DC2161AF7D2}"/>
              </a:ext>
            </a:extLst>
          </p:cNvPr>
          <p:cNvGrpSpPr/>
          <p:nvPr/>
        </p:nvGrpSpPr>
        <p:grpSpPr>
          <a:xfrm>
            <a:off x="5592421" y="3841995"/>
            <a:ext cx="885962" cy="875748"/>
            <a:chOff x="2162038" y="2026594"/>
            <a:chExt cx="1600200" cy="875748"/>
          </a:xfrm>
        </p:grpSpPr>
        <p:sp>
          <p:nvSpPr>
            <p:cNvPr id="190" name="Rectangle 189">
              <a:extLst>
                <a:ext uri="{FF2B5EF4-FFF2-40B4-BE49-F238E27FC236}">
                  <a16:creationId xmlns:a16="http://schemas.microsoft.com/office/drawing/2014/main" id="{9112806D-3CEA-A646-5CE0-516ED83DF700}"/>
                </a:ext>
              </a:extLst>
            </p:cNvPr>
            <p:cNvSpPr/>
            <p:nvPr/>
          </p:nvSpPr>
          <p:spPr>
            <a:xfrm>
              <a:off x="2695438" y="2168015"/>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ECBA4D24-3377-F783-BBBD-476291683518}"/>
                </a:ext>
              </a:extLst>
            </p:cNvPr>
            <p:cNvSpPr/>
            <p:nvPr/>
          </p:nvSpPr>
          <p:spPr>
            <a:xfrm>
              <a:off x="2695438" y="2301570"/>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8072303-9053-3FB7-50A3-6B168C329315}"/>
                </a:ext>
              </a:extLst>
            </p:cNvPr>
            <p:cNvSpPr/>
            <p:nvPr/>
          </p:nvSpPr>
          <p:spPr>
            <a:xfrm>
              <a:off x="2695438" y="2435125"/>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2362033-3553-DD8B-B39A-359082EBFA5E}"/>
                </a:ext>
              </a:extLst>
            </p:cNvPr>
            <p:cNvSpPr/>
            <p:nvPr/>
          </p:nvSpPr>
          <p:spPr>
            <a:xfrm>
              <a:off x="2695438" y="2565630"/>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860F9543-6D43-C531-EF4A-B0D25DA62642}"/>
                </a:ext>
              </a:extLst>
            </p:cNvPr>
            <p:cNvSpPr/>
            <p:nvPr/>
          </p:nvSpPr>
          <p:spPr>
            <a:xfrm>
              <a:off x="2695438" y="2696135"/>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3E5680A7-DB40-9887-015A-3CE88A95D4D6}"/>
                </a:ext>
              </a:extLst>
            </p:cNvPr>
            <p:cNvSpPr/>
            <p:nvPr/>
          </p:nvSpPr>
          <p:spPr>
            <a:xfrm>
              <a:off x="3228838" y="2026594"/>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D3BA9A26-48A5-FC7B-6E27-226B6E954C19}"/>
                </a:ext>
              </a:extLst>
            </p:cNvPr>
            <p:cNvSpPr/>
            <p:nvPr/>
          </p:nvSpPr>
          <p:spPr>
            <a:xfrm>
              <a:off x="3228838" y="2166815"/>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D61C057C-B91E-171B-4BED-B58B2330855A}"/>
                </a:ext>
              </a:extLst>
            </p:cNvPr>
            <p:cNvSpPr/>
            <p:nvPr/>
          </p:nvSpPr>
          <p:spPr>
            <a:xfrm>
              <a:off x="3228838" y="2298022"/>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1E0B96D-2E54-78CB-CECC-4396E2482978}"/>
                </a:ext>
              </a:extLst>
            </p:cNvPr>
            <p:cNvSpPr/>
            <p:nvPr/>
          </p:nvSpPr>
          <p:spPr>
            <a:xfrm>
              <a:off x="3228838" y="2435125"/>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272D0BA4-272B-6882-2A91-8EB23D9DE2C6}"/>
                </a:ext>
              </a:extLst>
            </p:cNvPr>
            <p:cNvSpPr/>
            <p:nvPr/>
          </p:nvSpPr>
          <p:spPr>
            <a:xfrm>
              <a:off x="3228838" y="2565630"/>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BDB5E83B-3E06-9257-ADB1-58FEC04106BA}"/>
                </a:ext>
              </a:extLst>
            </p:cNvPr>
            <p:cNvSpPr/>
            <p:nvPr/>
          </p:nvSpPr>
          <p:spPr>
            <a:xfrm>
              <a:off x="2162038" y="2300602"/>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122FCA7B-D85C-A66E-6C1A-C4D44E9873F3}"/>
                </a:ext>
              </a:extLst>
            </p:cNvPr>
            <p:cNvSpPr/>
            <p:nvPr/>
          </p:nvSpPr>
          <p:spPr>
            <a:xfrm>
              <a:off x="2162038" y="2434627"/>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D020B07-7E85-6ABC-A262-42D7667AFD2A}"/>
                </a:ext>
              </a:extLst>
            </p:cNvPr>
            <p:cNvSpPr/>
            <p:nvPr/>
          </p:nvSpPr>
          <p:spPr>
            <a:xfrm>
              <a:off x="2162038" y="2565132"/>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CEC40119-CE8D-16EE-B152-5B50ADDD591E}"/>
                </a:ext>
              </a:extLst>
            </p:cNvPr>
            <p:cNvSpPr/>
            <p:nvPr/>
          </p:nvSpPr>
          <p:spPr>
            <a:xfrm>
              <a:off x="2162038" y="2694974"/>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8AD3196-5932-882B-92E5-5DEE2FA6F247}"/>
                </a:ext>
              </a:extLst>
            </p:cNvPr>
            <p:cNvSpPr/>
            <p:nvPr/>
          </p:nvSpPr>
          <p:spPr>
            <a:xfrm>
              <a:off x="2162038" y="2826142"/>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a:extLst>
              <a:ext uri="{FF2B5EF4-FFF2-40B4-BE49-F238E27FC236}">
                <a16:creationId xmlns:a16="http://schemas.microsoft.com/office/drawing/2014/main" id="{98E9D1FA-4DF4-AF04-26FA-D7FDC16FDEF8}"/>
              </a:ext>
            </a:extLst>
          </p:cNvPr>
          <p:cNvGrpSpPr/>
          <p:nvPr/>
        </p:nvGrpSpPr>
        <p:grpSpPr>
          <a:xfrm>
            <a:off x="5589228" y="1797405"/>
            <a:ext cx="885962" cy="875748"/>
            <a:chOff x="2162038" y="2026594"/>
            <a:chExt cx="1600200" cy="875748"/>
          </a:xfrm>
        </p:grpSpPr>
        <p:sp>
          <p:nvSpPr>
            <p:cNvPr id="223" name="Rectangle 222">
              <a:extLst>
                <a:ext uri="{FF2B5EF4-FFF2-40B4-BE49-F238E27FC236}">
                  <a16:creationId xmlns:a16="http://schemas.microsoft.com/office/drawing/2014/main" id="{8413134D-263B-B6E2-D538-F790B48E972B}"/>
                </a:ext>
              </a:extLst>
            </p:cNvPr>
            <p:cNvSpPr/>
            <p:nvPr/>
          </p:nvSpPr>
          <p:spPr>
            <a:xfrm>
              <a:off x="2695438" y="2168015"/>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AD9E296F-A250-6A4D-67AE-937F524CB262}"/>
                </a:ext>
              </a:extLst>
            </p:cNvPr>
            <p:cNvSpPr/>
            <p:nvPr/>
          </p:nvSpPr>
          <p:spPr>
            <a:xfrm>
              <a:off x="2695438" y="2301570"/>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6D3632CB-9F7B-42E2-38C5-DC62883DBE20}"/>
                </a:ext>
              </a:extLst>
            </p:cNvPr>
            <p:cNvSpPr/>
            <p:nvPr/>
          </p:nvSpPr>
          <p:spPr>
            <a:xfrm>
              <a:off x="2695438" y="2435125"/>
              <a:ext cx="533400" cy="76200"/>
            </a:xfrm>
            <a:prstGeom prst="rect">
              <a:avLst/>
            </a:prstGeom>
            <a:solidFill>
              <a:srgbClr val="D5FC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4F85E1D-2B09-F9CF-CFAB-BC171298AB4B}"/>
                </a:ext>
              </a:extLst>
            </p:cNvPr>
            <p:cNvSpPr/>
            <p:nvPr/>
          </p:nvSpPr>
          <p:spPr>
            <a:xfrm>
              <a:off x="2695438" y="2565630"/>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67ABED2D-C1CF-0794-84B0-05BB5E8C4466}"/>
                </a:ext>
              </a:extLst>
            </p:cNvPr>
            <p:cNvSpPr/>
            <p:nvPr/>
          </p:nvSpPr>
          <p:spPr>
            <a:xfrm>
              <a:off x="2695438" y="2696135"/>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879B387-8A84-6303-04C1-A2CB46AED5B8}"/>
                </a:ext>
              </a:extLst>
            </p:cNvPr>
            <p:cNvSpPr/>
            <p:nvPr/>
          </p:nvSpPr>
          <p:spPr>
            <a:xfrm>
              <a:off x="3228838" y="2026594"/>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E70F8272-D706-4742-9583-FE2782319E2A}"/>
                </a:ext>
              </a:extLst>
            </p:cNvPr>
            <p:cNvSpPr/>
            <p:nvPr/>
          </p:nvSpPr>
          <p:spPr>
            <a:xfrm>
              <a:off x="3228838" y="2166815"/>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8F3D5EE-5504-7C01-736B-A5889CDBA7A9}"/>
                </a:ext>
              </a:extLst>
            </p:cNvPr>
            <p:cNvSpPr/>
            <p:nvPr/>
          </p:nvSpPr>
          <p:spPr>
            <a:xfrm>
              <a:off x="3228838" y="2298022"/>
              <a:ext cx="533400" cy="76200"/>
            </a:xfrm>
            <a:prstGeom prst="rect">
              <a:avLst/>
            </a:prstGeom>
            <a:solidFill>
              <a:srgbClr val="D5FC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C3654A67-92C1-FF4E-DBE8-0904DF587C50}"/>
                </a:ext>
              </a:extLst>
            </p:cNvPr>
            <p:cNvSpPr/>
            <p:nvPr/>
          </p:nvSpPr>
          <p:spPr>
            <a:xfrm>
              <a:off x="3228838" y="2435125"/>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B5D7B4E-8EF1-2A48-6C3A-0CD09B2F0A8E}"/>
                </a:ext>
              </a:extLst>
            </p:cNvPr>
            <p:cNvSpPr/>
            <p:nvPr/>
          </p:nvSpPr>
          <p:spPr>
            <a:xfrm>
              <a:off x="3228838" y="2565630"/>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D43753E8-B57B-8274-EF80-4742CFE6AB1B}"/>
                </a:ext>
              </a:extLst>
            </p:cNvPr>
            <p:cNvSpPr/>
            <p:nvPr/>
          </p:nvSpPr>
          <p:spPr>
            <a:xfrm>
              <a:off x="2162038" y="2300602"/>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FD2355D4-1BED-2799-5FF4-64D06282C699}"/>
                </a:ext>
              </a:extLst>
            </p:cNvPr>
            <p:cNvSpPr/>
            <p:nvPr/>
          </p:nvSpPr>
          <p:spPr>
            <a:xfrm>
              <a:off x="2162038" y="2434627"/>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9CE68ACA-D010-BC74-B87D-737C15569AA8}"/>
                </a:ext>
              </a:extLst>
            </p:cNvPr>
            <p:cNvSpPr/>
            <p:nvPr/>
          </p:nvSpPr>
          <p:spPr>
            <a:xfrm>
              <a:off x="2162038" y="2565132"/>
              <a:ext cx="533400" cy="76200"/>
            </a:xfrm>
            <a:prstGeom prst="rect">
              <a:avLst/>
            </a:prstGeom>
            <a:solidFill>
              <a:srgbClr val="D5FC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D4E03117-F69A-E30A-2A3D-153A9F19A9B1}"/>
                </a:ext>
              </a:extLst>
            </p:cNvPr>
            <p:cNvSpPr/>
            <p:nvPr/>
          </p:nvSpPr>
          <p:spPr>
            <a:xfrm>
              <a:off x="2162038" y="2694974"/>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5BF24772-23D7-FE25-2D88-5D45BB7A5EE5}"/>
                </a:ext>
              </a:extLst>
            </p:cNvPr>
            <p:cNvSpPr/>
            <p:nvPr/>
          </p:nvSpPr>
          <p:spPr>
            <a:xfrm>
              <a:off x="2162038" y="2826142"/>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B8C11F23-7694-BFEF-9F44-E474773597D6}"/>
              </a:ext>
            </a:extLst>
          </p:cNvPr>
          <p:cNvGrpSpPr/>
          <p:nvPr/>
        </p:nvGrpSpPr>
        <p:grpSpPr>
          <a:xfrm>
            <a:off x="3795560" y="3901261"/>
            <a:ext cx="789648" cy="894636"/>
            <a:chOff x="1371600" y="2362201"/>
            <a:chExt cx="533400" cy="604319"/>
          </a:xfrm>
        </p:grpSpPr>
        <p:sp>
          <p:nvSpPr>
            <p:cNvPr id="240" name="Rectangle 239">
              <a:extLst>
                <a:ext uri="{FF2B5EF4-FFF2-40B4-BE49-F238E27FC236}">
                  <a16:creationId xmlns:a16="http://schemas.microsoft.com/office/drawing/2014/main" id="{AC4919E7-E222-E0CD-C26B-FAC3CF149610}"/>
                </a:ext>
              </a:extLst>
            </p:cNvPr>
            <p:cNvSpPr/>
            <p:nvPr/>
          </p:nvSpPr>
          <p:spPr>
            <a:xfrm>
              <a:off x="1371600" y="2362201"/>
              <a:ext cx="533400" cy="76200"/>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7E53B08D-AADE-F37B-0A86-A6D93C756863}"/>
                </a:ext>
              </a:extLst>
            </p:cNvPr>
            <p:cNvSpPr/>
            <p:nvPr/>
          </p:nvSpPr>
          <p:spPr>
            <a:xfrm>
              <a:off x="1371600" y="2495756"/>
              <a:ext cx="533400" cy="76200"/>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967B6A3E-7E5F-35B0-A15A-1B21B0E5F52F}"/>
                </a:ext>
              </a:extLst>
            </p:cNvPr>
            <p:cNvSpPr/>
            <p:nvPr/>
          </p:nvSpPr>
          <p:spPr>
            <a:xfrm>
              <a:off x="1371600" y="2629310"/>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138ED13-7047-C6A9-4771-03162E78CCE7}"/>
                </a:ext>
              </a:extLst>
            </p:cNvPr>
            <p:cNvSpPr/>
            <p:nvPr/>
          </p:nvSpPr>
          <p:spPr>
            <a:xfrm>
              <a:off x="1371600" y="2759811"/>
              <a:ext cx="533400" cy="76200"/>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811229-904E-AAC6-0A53-B42047FFD72F}"/>
                </a:ext>
              </a:extLst>
            </p:cNvPr>
            <p:cNvSpPr/>
            <p:nvPr/>
          </p:nvSpPr>
          <p:spPr>
            <a:xfrm>
              <a:off x="1371600" y="2890320"/>
              <a:ext cx="533400" cy="76200"/>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6" name="Graphic 245" descr="Scatterplot outline">
            <a:extLst>
              <a:ext uri="{FF2B5EF4-FFF2-40B4-BE49-F238E27FC236}">
                <a16:creationId xmlns:a16="http://schemas.microsoft.com/office/drawing/2014/main" id="{21FB1A66-3A9E-62C7-9D79-223883BF3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855" y="3832343"/>
            <a:ext cx="914400" cy="914400"/>
          </a:xfrm>
          <a:prstGeom prst="rect">
            <a:avLst/>
          </a:prstGeom>
        </p:spPr>
      </p:pic>
      <p:sp>
        <p:nvSpPr>
          <p:cNvPr id="249" name="Right Arrow 248">
            <a:extLst>
              <a:ext uri="{FF2B5EF4-FFF2-40B4-BE49-F238E27FC236}">
                <a16:creationId xmlns:a16="http://schemas.microsoft.com/office/drawing/2014/main" id="{93ECC562-0BF6-7C6A-39D5-62BC2751495D}"/>
              </a:ext>
            </a:extLst>
          </p:cNvPr>
          <p:cNvSpPr/>
          <p:nvPr/>
        </p:nvSpPr>
        <p:spPr>
          <a:xfrm>
            <a:off x="2746170" y="3115410"/>
            <a:ext cx="716012" cy="2398930"/>
          </a:xfrm>
          <a:prstGeom prst="rightArrow">
            <a:avLst>
              <a:gd name="adj1" fmla="val 67280"/>
              <a:gd name="adj2" fmla="val 50000"/>
            </a:avLst>
          </a:prstGeom>
          <a:gradFill>
            <a:gsLst>
              <a:gs pos="100000">
                <a:schemeClr val="bg2">
                  <a:lumMod val="90000"/>
                </a:schemeClr>
              </a:gs>
              <a:gs pos="0">
                <a:schemeClr val="bg1">
                  <a:lumMod val="95000"/>
                </a:schemeClr>
              </a:gs>
            </a:gsLst>
            <a:lin ang="5400000" scaled="1"/>
          </a:gradFill>
          <a:ln>
            <a:noFill/>
          </a:ln>
          <a:effectLst>
            <a:outerShdw blurRad="155107"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6F45C69-6041-47CA-B176-D941E4A8ACDC}"/>
              </a:ext>
            </a:extLst>
          </p:cNvPr>
          <p:cNvSpPr txBox="1"/>
          <p:nvPr/>
        </p:nvSpPr>
        <p:spPr>
          <a:xfrm>
            <a:off x="2447623" y="3993079"/>
            <a:ext cx="1278825" cy="646331"/>
          </a:xfrm>
          <a:prstGeom prst="rect">
            <a:avLst/>
          </a:prstGeom>
          <a:noFill/>
          <a:effectLst>
            <a:glow rad="228600">
              <a:schemeClr val="accent1">
                <a:satMod val="175000"/>
                <a:alpha val="40000"/>
              </a:schemeClr>
            </a:glow>
          </a:effectLst>
        </p:spPr>
        <p:txBody>
          <a:bodyPr wrap="square" rtlCol="0" anchor="ctr">
            <a:spAutoFit/>
          </a:bodyPr>
          <a:lstStyle/>
          <a:p>
            <a:pPr algn="ctr"/>
            <a:r>
              <a:rPr lang="en-US" dirty="0">
                <a:solidFill>
                  <a:schemeClr val="tx2"/>
                </a:solidFill>
                <a:effectLst>
                  <a:glow rad="188865">
                    <a:schemeClr val="bg1">
                      <a:alpha val="66000"/>
                    </a:schemeClr>
                  </a:glow>
                </a:effectLst>
                <a:latin typeface="+mn-lt"/>
              </a:rPr>
              <a:t>Sentence-</a:t>
            </a:r>
          </a:p>
          <a:p>
            <a:pPr algn="ctr"/>
            <a:r>
              <a:rPr lang="en-US" dirty="0">
                <a:solidFill>
                  <a:schemeClr val="tx2"/>
                </a:solidFill>
                <a:effectLst>
                  <a:glow rad="188865">
                    <a:schemeClr val="bg1">
                      <a:alpha val="66000"/>
                    </a:schemeClr>
                  </a:glow>
                </a:effectLst>
                <a:latin typeface="+mn-lt"/>
              </a:rPr>
              <a:t>segment</a:t>
            </a:r>
          </a:p>
        </p:txBody>
      </p:sp>
      <p:sp>
        <p:nvSpPr>
          <p:cNvPr id="250" name="Right Arrow 249">
            <a:extLst>
              <a:ext uri="{FF2B5EF4-FFF2-40B4-BE49-F238E27FC236}">
                <a16:creationId xmlns:a16="http://schemas.microsoft.com/office/drawing/2014/main" id="{7F72733A-7374-7DE5-1789-4AD53424EE72}"/>
              </a:ext>
            </a:extLst>
          </p:cNvPr>
          <p:cNvSpPr/>
          <p:nvPr/>
        </p:nvSpPr>
        <p:spPr>
          <a:xfrm>
            <a:off x="4723431" y="1595923"/>
            <a:ext cx="716012" cy="3532507"/>
          </a:xfrm>
          <a:prstGeom prst="rightArrow">
            <a:avLst>
              <a:gd name="adj1" fmla="val 66567"/>
              <a:gd name="adj2" fmla="val 32972"/>
            </a:avLst>
          </a:prstGeom>
          <a:gradFill>
            <a:gsLst>
              <a:gs pos="100000">
                <a:schemeClr val="bg2">
                  <a:lumMod val="90000"/>
                </a:schemeClr>
              </a:gs>
              <a:gs pos="0">
                <a:schemeClr val="bg1">
                  <a:lumMod val="95000"/>
                </a:schemeClr>
              </a:gs>
            </a:gsLst>
            <a:lin ang="5400000" scaled="1"/>
          </a:gradFill>
          <a:ln>
            <a:noFill/>
          </a:ln>
          <a:effectLst>
            <a:outerShdw blurRad="155107"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17C8D8AE-C2A3-C110-D3F7-1B36542434B3}"/>
              </a:ext>
            </a:extLst>
          </p:cNvPr>
          <p:cNvSpPr txBox="1"/>
          <p:nvPr/>
        </p:nvSpPr>
        <p:spPr>
          <a:xfrm>
            <a:off x="4468390" y="3130864"/>
            <a:ext cx="1269707" cy="369332"/>
          </a:xfrm>
          <a:prstGeom prst="rect">
            <a:avLst/>
          </a:prstGeom>
          <a:noFill/>
          <a:effectLst>
            <a:glow rad="228600">
              <a:schemeClr val="accent1">
                <a:satMod val="175000"/>
                <a:alpha val="40000"/>
              </a:schemeClr>
            </a:glow>
          </a:effectLst>
        </p:spPr>
        <p:txBody>
          <a:bodyPr wrap="square" rtlCol="0">
            <a:spAutoFit/>
          </a:bodyPr>
          <a:lstStyle/>
          <a:p>
            <a:pPr algn="ctr"/>
            <a:r>
              <a:rPr lang="en-US" dirty="0">
                <a:solidFill>
                  <a:schemeClr val="tx2"/>
                </a:solidFill>
                <a:effectLst>
                  <a:glow rad="188865">
                    <a:schemeClr val="bg1">
                      <a:alpha val="66000"/>
                    </a:schemeClr>
                  </a:glow>
                </a:effectLst>
                <a:latin typeface="+mn-lt"/>
              </a:rPr>
              <a:t>Overlap</a:t>
            </a:r>
          </a:p>
        </p:txBody>
      </p:sp>
      <p:sp>
        <p:nvSpPr>
          <p:cNvPr id="252" name="Right Arrow 251">
            <a:extLst>
              <a:ext uri="{FF2B5EF4-FFF2-40B4-BE49-F238E27FC236}">
                <a16:creationId xmlns:a16="http://schemas.microsoft.com/office/drawing/2014/main" id="{0944FD4A-400F-CAA0-C4CD-3948B0EEFFF6}"/>
              </a:ext>
            </a:extLst>
          </p:cNvPr>
          <p:cNvSpPr/>
          <p:nvPr/>
        </p:nvSpPr>
        <p:spPr>
          <a:xfrm>
            <a:off x="6723283" y="1595923"/>
            <a:ext cx="716012" cy="3532507"/>
          </a:xfrm>
          <a:prstGeom prst="rightArrow">
            <a:avLst>
              <a:gd name="adj1" fmla="val 66567"/>
              <a:gd name="adj2" fmla="val 32972"/>
            </a:avLst>
          </a:prstGeom>
          <a:gradFill>
            <a:gsLst>
              <a:gs pos="100000">
                <a:schemeClr val="bg2">
                  <a:lumMod val="90000"/>
                </a:schemeClr>
              </a:gs>
              <a:gs pos="0">
                <a:schemeClr val="bg1">
                  <a:lumMod val="95000"/>
                </a:schemeClr>
              </a:gs>
            </a:gsLst>
            <a:lin ang="5400000" scaled="1"/>
          </a:gradFill>
          <a:ln>
            <a:noFill/>
          </a:ln>
          <a:effectLst>
            <a:outerShdw blurRad="155107"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a:extLst>
              <a:ext uri="{FF2B5EF4-FFF2-40B4-BE49-F238E27FC236}">
                <a16:creationId xmlns:a16="http://schemas.microsoft.com/office/drawing/2014/main" id="{49B75325-2FC7-0207-0BD9-1E5C4DDF4B9F}"/>
              </a:ext>
            </a:extLst>
          </p:cNvPr>
          <p:cNvSpPr txBox="1"/>
          <p:nvPr/>
        </p:nvSpPr>
        <p:spPr>
          <a:xfrm>
            <a:off x="6634297" y="3130864"/>
            <a:ext cx="925119" cy="369332"/>
          </a:xfrm>
          <a:prstGeom prst="rect">
            <a:avLst/>
          </a:prstGeom>
          <a:noFill/>
          <a:effectLst>
            <a:glow rad="228600">
              <a:schemeClr val="accent1">
                <a:satMod val="175000"/>
                <a:alpha val="40000"/>
              </a:schemeClr>
            </a:glow>
          </a:effectLst>
        </p:spPr>
        <p:txBody>
          <a:bodyPr wrap="square" rtlCol="0">
            <a:spAutoFit/>
          </a:bodyPr>
          <a:lstStyle/>
          <a:p>
            <a:pPr algn="ctr"/>
            <a:r>
              <a:rPr lang="en-US" dirty="0">
                <a:solidFill>
                  <a:schemeClr val="tx2"/>
                </a:solidFill>
                <a:effectLst>
                  <a:glow rad="188865">
                    <a:schemeClr val="bg1">
                      <a:alpha val="66000"/>
                    </a:schemeClr>
                  </a:glow>
                </a:effectLst>
                <a:latin typeface="+mn-lt"/>
              </a:rPr>
              <a:t>Embed</a:t>
            </a:r>
          </a:p>
        </p:txBody>
      </p:sp>
      <p:pic>
        <p:nvPicPr>
          <p:cNvPr id="254" name="Graphic 253" descr="Scatterplot outline">
            <a:extLst>
              <a:ext uri="{FF2B5EF4-FFF2-40B4-BE49-F238E27FC236}">
                <a16:creationId xmlns:a16="http://schemas.microsoft.com/office/drawing/2014/main" id="{3DE69768-3032-447E-37FA-D1F508AE4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167" y="1785467"/>
            <a:ext cx="914400" cy="914400"/>
          </a:xfrm>
          <a:prstGeom prst="rect">
            <a:avLst/>
          </a:prstGeom>
        </p:spPr>
      </p:pic>
      <p:sp>
        <p:nvSpPr>
          <p:cNvPr id="255" name="Right Arrow 254">
            <a:extLst>
              <a:ext uri="{FF2B5EF4-FFF2-40B4-BE49-F238E27FC236}">
                <a16:creationId xmlns:a16="http://schemas.microsoft.com/office/drawing/2014/main" id="{03CE3339-F55E-CB05-D2C5-1A4522D8C86D}"/>
              </a:ext>
            </a:extLst>
          </p:cNvPr>
          <p:cNvSpPr/>
          <p:nvPr/>
        </p:nvSpPr>
        <p:spPr>
          <a:xfrm>
            <a:off x="8524347" y="1598140"/>
            <a:ext cx="716012" cy="3532507"/>
          </a:xfrm>
          <a:prstGeom prst="rightArrow">
            <a:avLst>
              <a:gd name="adj1" fmla="val 66567"/>
              <a:gd name="adj2" fmla="val 32972"/>
            </a:avLst>
          </a:prstGeom>
          <a:gradFill>
            <a:gsLst>
              <a:gs pos="100000">
                <a:schemeClr val="bg2">
                  <a:lumMod val="90000"/>
                </a:schemeClr>
              </a:gs>
              <a:gs pos="0">
                <a:schemeClr val="bg1">
                  <a:lumMod val="95000"/>
                </a:schemeClr>
              </a:gs>
            </a:gsLst>
            <a:lin ang="5400000" scaled="1"/>
          </a:gradFill>
          <a:ln>
            <a:noFill/>
          </a:ln>
          <a:effectLst>
            <a:outerShdw blurRad="155107"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9270875-E25F-886A-AA13-22B642D946DE}"/>
              </a:ext>
            </a:extLst>
          </p:cNvPr>
          <p:cNvSpPr txBox="1"/>
          <p:nvPr/>
        </p:nvSpPr>
        <p:spPr>
          <a:xfrm>
            <a:off x="8335495" y="3133081"/>
            <a:ext cx="1083561" cy="369332"/>
          </a:xfrm>
          <a:prstGeom prst="rect">
            <a:avLst/>
          </a:prstGeom>
          <a:noFill/>
          <a:effectLst>
            <a:glow rad="228600">
              <a:schemeClr val="accent1">
                <a:satMod val="175000"/>
                <a:alpha val="40000"/>
              </a:schemeClr>
            </a:glow>
          </a:effectLst>
        </p:spPr>
        <p:txBody>
          <a:bodyPr wrap="square" rtlCol="0">
            <a:spAutoFit/>
          </a:bodyPr>
          <a:lstStyle/>
          <a:p>
            <a:pPr algn="ctr"/>
            <a:r>
              <a:rPr lang="en-US" dirty="0">
                <a:solidFill>
                  <a:schemeClr val="tx2"/>
                </a:solidFill>
                <a:effectLst>
                  <a:glow rad="188865">
                    <a:schemeClr val="bg1">
                      <a:alpha val="66000"/>
                    </a:schemeClr>
                  </a:glow>
                </a:effectLst>
                <a:latin typeface="+mn-lt"/>
              </a:rPr>
              <a:t>Align</a:t>
            </a:r>
          </a:p>
        </p:txBody>
      </p:sp>
      <p:graphicFrame>
        <p:nvGraphicFramePr>
          <p:cNvPr id="259" name="Table 258">
            <a:extLst>
              <a:ext uri="{FF2B5EF4-FFF2-40B4-BE49-F238E27FC236}">
                <a16:creationId xmlns:a16="http://schemas.microsoft.com/office/drawing/2014/main" id="{DD027338-5899-BB13-DB30-0BEB72642E14}"/>
              </a:ext>
            </a:extLst>
          </p:cNvPr>
          <p:cNvGraphicFramePr>
            <a:graphicFrameLocks noGrp="1"/>
          </p:cNvGraphicFramePr>
          <p:nvPr>
            <p:extLst>
              <p:ext uri="{D42A27DB-BD31-4B8C-83A1-F6EECF244321}">
                <p14:modId xmlns:p14="http://schemas.microsoft.com/office/powerpoint/2010/main" val="468009464"/>
              </p:ext>
            </p:extLst>
          </p:nvPr>
        </p:nvGraphicFramePr>
        <p:xfrm>
          <a:off x="9473702" y="2673153"/>
          <a:ext cx="1270500" cy="1275120"/>
        </p:xfrm>
        <a:graphic>
          <a:graphicData uri="http://schemas.openxmlformats.org/drawingml/2006/table">
            <a:tbl>
              <a:tblPr firstRow="1" bandRow="1">
                <a:tableStyleId>{5940675A-B579-460E-94D1-54222C63F5DA}</a:tableStyleId>
              </a:tblPr>
              <a:tblGrid>
                <a:gridCol w="254100">
                  <a:extLst>
                    <a:ext uri="{9D8B030D-6E8A-4147-A177-3AD203B41FA5}">
                      <a16:colId xmlns:a16="http://schemas.microsoft.com/office/drawing/2014/main" val="41016124"/>
                    </a:ext>
                  </a:extLst>
                </a:gridCol>
                <a:gridCol w="254100">
                  <a:extLst>
                    <a:ext uri="{9D8B030D-6E8A-4147-A177-3AD203B41FA5}">
                      <a16:colId xmlns:a16="http://schemas.microsoft.com/office/drawing/2014/main" val="3484690094"/>
                    </a:ext>
                  </a:extLst>
                </a:gridCol>
                <a:gridCol w="254100">
                  <a:extLst>
                    <a:ext uri="{9D8B030D-6E8A-4147-A177-3AD203B41FA5}">
                      <a16:colId xmlns:a16="http://schemas.microsoft.com/office/drawing/2014/main" val="2918469420"/>
                    </a:ext>
                  </a:extLst>
                </a:gridCol>
                <a:gridCol w="254100">
                  <a:extLst>
                    <a:ext uri="{9D8B030D-6E8A-4147-A177-3AD203B41FA5}">
                      <a16:colId xmlns:a16="http://schemas.microsoft.com/office/drawing/2014/main" val="2740822642"/>
                    </a:ext>
                  </a:extLst>
                </a:gridCol>
                <a:gridCol w="254100">
                  <a:extLst>
                    <a:ext uri="{9D8B030D-6E8A-4147-A177-3AD203B41FA5}">
                      <a16:colId xmlns:a16="http://schemas.microsoft.com/office/drawing/2014/main" val="2054676407"/>
                    </a:ext>
                  </a:extLst>
                </a:gridCol>
              </a:tblGrid>
              <a:tr h="255024">
                <a:tc>
                  <a:txBody>
                    <a:bodyPr/>
                    <a:lstStyle/>
                    <a:p>
                      <a:endParaRPr lang="en-US" sz="700" dirty="0"/>
                    </a:p>
                  </a:txBody>
                  <a:tcPr marL="35429" marR="35429" marT="17715" marB="17715">
                    <a:solidFill>
                      <a:srgbClr val="FF7E79"/>
                    </a:solidFill>
                  </a:tcPr>
                </a:tc>
                <a:tc>
                  <a:txBody>
                    <a:bodyPr/>
                    <a:lstStyle/>
                    <a:p>
                      <a:endParaRPr lang="en-US" sz="700"/>
                    </a:p>
                  </a:txBody>
                  <a:tcPr marL="35429" marR="35429" marT="17715" marB="17715"/>
                </a:tc>
                <a:tc>
                  <a:txBody>
                    <a:bodyPr/>
                    <a:lstStyle/>
                    <a:p>
                      <a:endParaRPr lang="en-US" sz="70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tc>
                <a:extLst>
                  <a:ext uri="{0D108BD9-81ED-4DB2-BD59-A6C34878D82A}">
                    <a16:rowId xmlns:a16="http://schemas.microsoft.com/office/drawing/2014/main" val="1744186051"/>
                  </a:ext>
                </a:extLst>
              </a:tr>
              <a:tr h="255024">
                <a:tc>
                  <a:txBody>
                    <a:bodyPr/>
                    <a:lstStyle/>
                    <a:p>
                      <a:endParaRPr lang="en-US" sz="700"/>
                    </a:p>
                  </a:txBody>
                  <a:tcPr marL="35429" marR="35429" marT="17715" marB="17715"/>
                </a:tc>
                <a:tc>
                  <a:txBody>
                    <a:bodyPr/>
                    <a:lstStyle/>
                    <a:p>
                      <a:endParaRPr lang="en-US" sz="700" dirty="0"/>
                    </a:p>
                  </a:txBody>
                  <a:tcPr marL="35429" marR="35429" marT="17715" marB="17715">
                    <a:solidFill>
                      <a:srgbClr val="FFD579"/>
                    </a:solidFill>
                  </a:tcPr>
                </a:tc>
                <a:tc>
                  <a:txBody>
                    <a:bodyPr/>
                    <a:lstStyle/>
                    <a:p>
                      <a:endParaRPr lang="en-US" sz="700" dirty="0"/>
                    </a:p>
                  </a:txBody>
                  <a:tcPr marL="35429" marR="35429" marT="17715" marB="17715">
                    <a:solidFill>
                      <a:srgbClr val="D5FC79"/>
                    </a:solidFill>
                  </a:tcPr>
                </a:tc>
                <a:tc>
                  <a:txBody>
                    <a:bodyPr/>
                    <a:lstStyle/>
                    <a:p>
                      <a:endParaRPr lang="en-US" sz="700" dirty="0"/>
                    </a:p>
                  </a:txBody>
                  <a:tcPr marL="35429" marR="35429" marT="17715" marB="17715"/>
                </a:tc>
                <a:tc>
                  <a:txBody>
                    <a:bodyPr/>
                    <a:lstStyle/>
                    <a:p>
                      <a:endParaRPr lang="en-US" sz="700" dirty="0"/>
                    </a:p>
                  </a:txBody>
                  <a:tcPr marL="35429" marR="35429" marT="17715" marB="17715"/>
                </a:tc>
                <a:extLst>
                  <a:ext uri="{0D108BD9-81ED-4DB2-BD59-A6C34878D82A}">
                    <a16:rowId xmlns:a16="http://schemas.microsoft.com/office/drawing/2014/main" val="24156759"/>
                  </a:ext>
                </a:extLst>
              </a:tr>
              <a:tr h="255024">
                <a:tc>
                  <a:txBody>
                    <a:bodyPr/>
                    <a:lstStyle/>
                    <a:p>
                      <a:endParaRPr lang="en-US" sz="700"/>
                    </a:p>
                  </a:txBody>
                  <a:tcPr marL="35429" marR="35429" marT="17715" marB="17715"/>
                </a:tc>
                <a:tc>
                  <a:txBody>
                    <a:bodyPr/>
                    <a:lstStyle/>
                    <a:p>
                      <a:endParaRPr lang="en-US" sz="70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solidFill>
                      <a:srgbClr val="76D6FF"/>
                    </a:solidFill>
                  </a:tcPr>
                </a:tc>
                <a:tc>
                  <a:txBody>
                    <a:bodyPr/>
                    <a:lstStyle/>
                    <a:p>
                      <a:endParaRPr lang="en-US" sz="700" dirty="0"/>
                    </a:p>
                  </a:txBody>
                  <a:tcPr marL="35429" marR="35429" marT="17715" marB="17715"/>
                </a:tc>
                <a:extLst>
                  <a:ext uri="{0D108BD9-81ED-4DB2-BD59-A6C34878D82A}">
                    <a16:rowId xmlns:a16="http://schemas.microsoft.com/office/drawing/2014/main" val="2846182833"/>
                  </a:ext>
                </a:extLst>
              </a:tr>
              <a:tr h="255024">
                <a:tc>
                  <a:txBody>
                    <a:bodyPr/>
                    <a:lstStyle/>
                    <a:p>
                      <a:endParaRPr lang="en-US" sz="700" dirty="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solidFill>
                      <a:srgbClr val="76D6FF"/>
                    </a:solidFill>
                  </a:tcPr>
                </a:tc>
                <a:tc>
                  <a:txBody>
                    <a:bodyPr/>
                    <a:lstStyle/>
                    <a:p>
                      <a:endParaRPr lang="en-US" sz="700" dirty="0"/>
                    </a:p>
                  </a:txBody>
                  <a:tcPr marL="35429" marR="35429" marT="17715" marB="17715"/>
                </a:tc>
                <a:extLst>
                  <a:ext uri="{0D108BD9-81ED-4DB2-BD59-A6C34878D82A}">
                    <a16:rowId xmlns:a16="http://schemas.microsoft.com/office/drawing/2014/main" val="2132388578"/>
                  </a:ext>
                </a:extLst>
              </a:tr>
              <a:tr h="255024">
                <a:tc>
                  <a:txBody>
                    <a:bodyPr/>
                    <a:lstStyle/>
                    <a:p>
                      <a:endParaRPr lang="en-US" sz="700" dirty="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tc>
                <a:tc>
                  <a:txBody>
                    <a:bodyPr/>
                    <a:lstStyle/>
                    <a:p>
                      <a:endParaRPr lang="en-US" sz="700" dirty="0"/>
                    </a:p>
                  </a:txBody>
                  <a:tcPr marL="35429" marR="35429" marT="17715" marB="17715">
                    <a:solidFill>
                      <a:srgbClr val="FF8AD8"/>
                    </a:solidFill>
                  </a:tcPr>
                </a:tc>
                <a:extLst>
                  <a:ext uri="{0D108BD9-81ED-4DB2-BD59-A6C34878D82A}">
                    <a16:rowId xmlns:a16="http://schemas.microsoft.com/office/drawing/2014/main" val="1569822521"/>
                  </a:ext>
                </a:extLst>
              </a:tr>
            </a:tbl>
          </a:graphicData>
        </a:graphic>
      </p:graphicFrame>
      <p:grpSp>
        <p:nvGrpSpPr>
          <p:cNvPr id="261" name="Group 260">
            <a:extLst>
              <a:ext uri="{FF2B5EF4-FFF2-40B4-BE49-F238E27FC236}">
                <a16:creationId xmlns:a16="http://schemas.microsoft.com/office/drawing/2014/main" id="{25596F08-2679-820E-28A7-A817B7B0BC57}"/>
              </a:ext>
            </a:extLst>
          </p:cNvPr>
          <p:cNvGrpSpPr/>
          <p:nvPr/>
        </p:nvGrpSpPr>
        <p:grpSpPr>
          <a:xfrm>
            <a:off x="9314491" y="5260530"/>
            <a:ext cx="789648" cy="894638"/>
            <a:chOff x="3314084" y="1451473"/>
            <a:chExt cx="789648" cy="894638"/>
          </a:xfrm>
          <a:effectLst>
            <a:outerShdw blurRad="50800" dist="38100" dir="2700000" algn="tl" rotWithShape="0">
              <a:prstClr val="black">
                <a:alpha val="40000"/>
              </a:prstClr>
            </a:outerShdw>
          </a:effectLst>
        </p:grpSpPr>
        <p:sp>
          <p:nvSpPr>
            <p:cNvPr id="262" name="Rectangle 261">
              <a:extLst>
                <a:ext uri="{FF2B5EF4-FFF2-40B4-BE49-F238E27FC236}">
                  <a16:creationId xmlns:a16="http://schemas.microsoft.com/office/drawing/2014/main" id="{27DAB06A-A26E-EB4C-6640-30BAC1BBE19E}"/>
                </a:ext>
              </a:extLst>
            </p:cNvPr>
            <p:cNvSpPr/>
            <p:nvPr/>
          </p:nvSpPr>
          <p:spPr>
            <a:xfrm>
              <a:off x="3314084" y="1451473"/>
              <a:ext cx="789648" cy="112807"/>
            </a:xfrm>
            <a:prstGeom prst="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633A7694-8580-CAAE-263D-B26329730438}"/>
                </a:ext>
              </a:extLst>
            </p:cNvPr>
            <p:cNvSpPr/>
            <p:nvPr/>
          </p:nvSpPr>
          <p:spPr>
            <a:xfrm>
              <a:off x="3314084" y="1649188"/>
              <a:ext cx="789648" cy="112807"/>
            </a:xfrm>
            <a:prstGeom prst="rect">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C7C843DB-C36D-0594-143A-A645749A6EF6}"/>
                </a:ext>
              </a:extLst>
            </p:cNvPr>
            <p:cNvSpPr/>
            <p:nvPr/>
          </p:nvSpPr>
          <p:spPr>
            <a:xfrm>
              <a:off x="3314084" y="1846904"/>
              <a:ext cx="789648" cy="112807"/>
            </a:xfrm>
            <a:prstGeom prst="rect">
              <a:avLst/>
            </a:prstGeom>
            <a:solidFill>
              <a:srgbClr val="D5FC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4D378855-F891-0DAD-7C66-2A158D059D59}"/>
                </a:ext>
              </a:extLst>
            </p:cNvPr>
            <p:cNvSpPr/>
            <p:nvPr/>
          </p:nvSpPr>
          <p:spPr>
            <a:xfrm>
              <a:off x="3314084" y="2040104"/>
              <a:ext cx="789648" cy="112807"/>
            </a:xfrm>
            <a:prstGeom prst="rect">
              <a:avLst/>
            </a:prstGeom>
            <a:solidFill>
              <a:srgbClr val="76D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49432FD7-684D-D417-27A7-5F10C8905340}"/>
                </a:ext>
              </a:extLst>
            </p:cNvPr>
            <p:cNvSpPr/>
            <p:nvPr/>
          </p:nvSpPr>
          <p:spPr>
            <a:xfrm>
              <a:off x="3314084" y="2233304"/>
              <a:ext cx="789648" cy="112807"/>
            </a:xfrm>
            <a:prstGeom prst="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Rectangle 267">
            <a:extLst>
              <a:ext uri="{FF2B5EF4-FFF2-40B4-BE49-F238E27FC236}">
                <a16:creationId xmlns:a16="http://schemas.microsoft.com/office/drawing/2014/main" id="{57BA4696-C56B-1155-46E1-2F2BB4A0D7BA}"/>
              </a:ext>
            </a:extLst>
          </p:cNvPr>
          <p:cNvSpPr/>
          <p:nvPr/>
        </p:nvSpPr>
        <p:spPr>
          <a:xfrm>
            <a:off x="10140715" y="5257800"/>
            <a:ext cx="789648" cy="112807"/>
          </a:xfrm>
          <a:prstGeom prst="rect">
            <a:avLst/>
          </a:prstGeom>
          <a:solidFill>
            <a:srgbClr val="FF7E7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FA5E6A9-47A3-A075-487F-38FAA78CF9BF}"/>
              </a:ext>
            </a:extLst>
          </p:cNvPr>
          <p:cNvSpPr/>
          <p:nvPr/>
        </p:nvSpPr>
        <p:spPr>
          <a:xfrm>
            <a:off x="10140715" y="5458245"/>
            <a:ext cx="789648" cy="112807"/>
          </a:xfrm>
          <a:prstGeom prst="rect">
            <a:avLst/>
          </a:prstGeom>
          <a:solidFill>
            <a:srgbClr val="FFD57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814F3118-2B6C-9DE0-961B-E9A3D3674DEF}"/>
              </a:ext>
            </a:extLst>
          </p:cNvPr>
          <p:cNvSpPr/>
          <p:nvPr/>
        </p:nvSpPr>
        <p:spPr>
          <a:xfrm>
            <a:off x="10140715" y="5849160"/>
            <a:ext cx="370602" cy="112807"/>
          </a:xfrm>
          <a:prstGeom prst="rect">
            <a:avLst/>
          </a:prstGeom>
          <a:solidFill>
            <a:srgbClr val="76D6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2D8A8D1F-3986-A137-E6DA-A19AB7705322}"/>
              </a:ext>
            </a:extLst>
          </p:cNvPr>
          <p:cNvSpPr/>
          <p:nvPr/>
        </p:nvSpPr>
        <p:spPr>
          <a:xfrm>
            <a:off x="10140715" y="6042360"/>
            <a:ext cx="789648" cy="112807"/>
          </a:xfrm>
          <a:prstGeom prst="rect">
            <a:avLst/>
          </a:prstGeom>
          <a:solidFill>
            <a:srgbClr val="FF8AD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TextBox 289">
            <a:extLst>
              <a:ext uri="{FF2B5EF4-FFF2-40B4-BE49-F238E27FC236}">
                <a16:creationId xmlns:a16="http://schemas.microsoft.com/office/drawing/2014/main" id="{89FBC064-E1A9-BE2D-3C34-D53CBDFAE3CC}"/>
              </a:ext>
            </a:extLst>
          </p:cNvPr>
          <p:cNvSpPr txBox="1"/>
          <p:nvPr/>
        </p:nvSpPr>
        <p:spPr>
          <a:xfrm>
            <a:off x="1367395" y="4134757"/>
            <a:ext cx="966291" cy="369332"/>
          </a:xfrm>
          <a:prstGeom prst="rect">
            <a:avLst/>
          </a:prstGeom>
          <a:noFill/>
          <a:effectLst>
            <a:glow rad="228600">
              <a:schemeClr val="accent1">
                <a:satMod val="175000"/>
                <a:alpha val="40000"/>
              </a:schemeClr>
            </a:glow>
          </a:effectLst>
        </p:spPr>
        <p:txBody>
          <a:bodyPr wrap="square" rtlCol="0">
            <a:spAutoFit/>
          </a:bodyPr>
          <a:lstStyle/>
          <a:p>
            <a:r>
              <a:rPr lang="en-US" dirty="0">
                <a:solidFill>
                  <a:schemeClr val="tx2"/>
                </a:solidFill>
                <a:effectLst>
                  <a:glow rad="188865">
                    <a:schemeClr val="bg1">
                      <a:alpha val="66000"/>
                    </a:schemeClr>
                  </a:glow>
                </a:effectLst>
                <a:latin typeface="+mn-lt"/>
              </a:rPr>
              <a:t>System</a:t>
            </a:r>
          </a:p>
        </p:txBody>
      </p:sp>
      <p:sp>
        <p:nvSpPr>
          <p:cNvPr id="273" name="Rectangle 272">
            <a:extLst>
              <a:ext uri="{FF2B5EF4-FFF2-40B4-BE49-F238E27FC236}">
                <a16:creationId xmlns:a16="http://schemas.microsoft.com/office/drawing/2014/main" id="{D40F034D-E851-12F3-852D-E9EC63E84505}"/>
              </a:ext>
            </a:extLst>
          </p:cNvPr>
          <p:cNvSpPr/>
          <p:nvPr/>
        </p:nvSpPr>
        <p:spPr>
          <a:xfrm>
            <a:off x="10559761" y="5849161"/>
            <a:ext cx="370602" cy="112807"/>
          </a:xfrm>
          <a:prstGeom prst="rect">
            <a:avLst/>
          </a:prstGeom>
          <a:solidFill>
            <a:srgbClr val="76D6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ight Arrow 278">
            <a:extLst>
              <a:ext uri="{FF2B5EF4-FFF2-40B4-BE49-F238E27FC236}">
                <a16:creationId xmlns:a16="http://schemas.microsoft.com/office/drawing/2014/main" id="{5A3A2881-D2C7-205C-58F9-2D2BD84C851D}"/>
              </a:ext>
            </a:extLst>
          </p:cNvPr>
          <p:cNvSpPr/>
          <p:nvPr/>
        </p:nvSpPr>
        <p:spPr>
          <a:xfrm rot="5400000">
            <a:off x="9638530" y="4030864"/>
            <a:ext cx="916300" cy="1215191"/>
          </a:xfrm>
          <a:prstGeom prst="rightArrow">
            <a:avLst>
              <a:gd name="adj1" fmla="val 53288"/>
              <a:gd name="adj2" fmla="val 32972"/>
            </a:avLst>
          </a:prstGeom>
          <a:gradFill>
            <a:gsLst>
              <a:gs pos="100000">
                <a:schemeClr val="bg2">
                  <a:lumMod val="90000"/>
                </a:schemeClr>
              </a:gs>
              <a:gs pos="0">
                <a:schemeClr val="bg1">
                  <a:lumMod val="95000"/>
                </a:schemeClr>
              </a:gs>
            </a:gsLst>
            <a:lin ang="0" scaled="0"/>
          </a:gradFill>
          <a:ln>
            <a:noFill/>
          </a:ln>
          <a:effectLst>
            <a:outerShdw blurRad="155107"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Bent-Up Arrow 286">
            <a:extLst>
              <a:ext uri="{FF2B5EF4-FFF2-40B4-BE49-F238E27FC236}">
                <a16:creationId xmlns:a16="http://schemas.microsoft.com/office/drawing/2014/main" id="{8DC0A15E-F809-97AC-A22F-5B3113E92322}"/>
              </a:ext>
            </a:extLst>
          </p:cNvPr>
          <p:cNvSpPr/>
          <p:nvPr/>
        </p:nvSpPr>
        <p:spPr>
          <a:xfrm rot="16200000" flipH="1" flipV="1">
            <a:off x="6114246" y="3182153"/>
            <a:ext cx="902051" cy="5053345"/>
          </a:xfrm>
          <a:prstGeom prst="bentUpArrow">
            <a:avLst>
              <a:gd name="adj1" fmla="val 39050"/>
              <a:gd name="adj2" fmla="val 39050"/>
              <a:gd name="adj3" fmla="val 27810"/>
            </a:avLst>
          </a:prstGeom>
          <a:gradFill>
            <a:gsLst>
              <a:gs pos="100000">
                <a:schemeClr val="bg2">
                  <a:lumMod val="90000"/>
                </a:schemeClr>
              </a:gs>
              <a:gs pos="0">
                <a:schemeClr val="bg1">
                  <a:lumMod val="95000"/>
                </a:schemeClr>
              </a:gs>
            </a:gsLst>
            <a:lin ang="0" scaled="0"/>
          </a:gradFill>
          <a:ln>
            <a:noFill/>
          </a:ln>
          <a:effectLst>
            <a:outerShdw blurRad="152400" dist="25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AACFBED7-B8D7-6515-8625-C5BF8EC6D26C}"/>
              </a:ext>
            </a:extLst>
          </p:cNvPr>
          <p:cNvSpPr txBox="1"/>
          <p:nvPr/>
        </p:nvSpPr>
        <p:spPr>
          <a:xfrm>
            <a:off x="2189103" y="2080664"/>
            <a:ext cx="1419684" cy="369332"/>
          </a:xfrm>
          <a:prstGeom prst="rect">
            <a:avLst/>
          </a:prstGeom>
          <a:noFill/>
          <a:effectLst>
            <a:glow rad="228600">
              <a:schemeClr val="accent1">
                <a:satMod val="175000"/>
                <a:alpha val="40000"/>
              </a:schemeClr>
            </a:glow>
          </a:effectLst>
        </p:spPr>
        <p:txBody>
          <a:bodyPr wrap="square" rtlCol="0">
            <a:spAutoFit/>
          </a:bodyPr>
          <a:lstStyle/>
          <a:p>
            <a:r>
              <a:rPr lang="en-US" dirty="0">
                <a:solidFill>
                  <a:schemeClr val="tx2"/>
                </a:solidFill>
                <a:effectLst>
                  <a:glow rad="188865">
                    <a:schemeClr val="bg1">
                      <a:alpha val="66000"/>
                    </a:schemeClr>
                  </a:glow>
                </a:effectLst>
                <a:latin typeface="+mn-lt"/>
              </a:rPr>
              <a:t>Reference</a:t>
            </a:r>
          </a:p>
        </p:txBody>
      </p:sp>
      <p:sp>
        <p:nvSpPr>
          <p:cNvPr id="291" name="TextBox 290">
            <a:extLst>
              <a:ext uri="{FF2B5EF4-FFF2-40B4-BE49-F238E27FC236}">
                <a16:creationId xmlns:a16="http://schemas.microsoft.com/office/drawing/2014/main" id="{D46B5369-66AF-1C5B-CA61-88A2C5AABBD8}"/>
              </a:ext>
            </a:extLst>
          </p:cNvPr>
          <p:cNvSpPr txBox="1"/>
          <p:nvPr/>
        </p:nvSpPr>
        <p:spPr>
          <a:xfrm>
            <a:off x="9643645" y="4401909"/>
            <a:ext cx="920987" cy="369332"/>
          </a:xfrm>
          <a:prstGeom prst="rect">
            <a:avLst/>
          </a:prstGeom>
          <a:noFill/>
          <a:effectLst>
            <a:glow rad="228600">
              <a:schemeClr val="accent1">
                <a:satMod val="175000"/>
                <a:alpha val="40000"/>
              </a:schemeClr>
            </a:glow>
          </a:effectLst>
        </p:spPr>
        <p:txBody>
          <a:bodyPr wrap="square" rtlCol="0">
            <a:spAutoFit/>
          </a:bodyPr>
          <a:lstStyle/>
          <a:p>
            <a:pPr algn="ctr"/>
            <a:r>
              <a:rPr lang="en-US" dirty="0">
                <a:solidFill>
                  <a:schemeClr val="tx2"/>
                </a:solidFill>
                <a:effectLst>
                  <a:glow rad="188865">
                    <a:schemeClr val="bg1">
                      <a:alpha val="66000"/>
                    </a:schemeClr>
                  </a:glow>
                </a:effectLst>
                <a:latin typeface="+mn-lt"/>
              </a:rPr>
              <a:t>Assign</a:t>
            </a:r>
          </a:p>
        </p:txBody>
      </p:sp>
      <p:sp>
        <p:nvSpPr>
          <p:cNvPr id="2" name="Title 1">
            <a:extLst>
              <a:ext uri="{FF2B5EF4-FFF2-40B4-BE49-F238E27FC236}">
                <a16:creationId xmlns:a16="http://schemas.microsoft.com/office/drawing/2014/main" id="{6F1F377C-6385-4FE4-5D55-8F47CCEB040A}"/>
              </a:ext>
            </a:extLst>
          </p:cNvPr>
          <p:cNvSpPr>
            <a:spLocks noGrp="1"/>
          </p:cNvSpPr>
          <p:nvPr>
            <p:ph type="title"/>
          </p:nvPr>
        </p:nvSpPr>
        <p:spPr/>
        <p:txBody>
          <a:bodyPr/>
          <a:lstStyle/>
          <a:p>
            <a:r>
              <a:rPr lang="en-US" dirty="0"/>
              <a:t>Handling document-level submissions</a:t>
            </a:r>
          </a:p>
        </p:txBody>
      </p:sp>
    </p:spTree>
    <p:extLst>
      <p:ext uri="{BB962C8B-B14F-4D97-AF65-F5344CB8AC3E}">
        <p14:creationId xmlns:p14="http://schemas.microsoft.com/office/powerpoint/2010/main" val="1694189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8C1705-18C0-762C-CE1D-445ACA5B2B02}"/>
              </a:ext>
            </a:extLst>
          </p:cNvPr>
          <p:cNvSpPr txBox="1"/>
          <p:nvPr/>
        </p:nvSpPr>
        <p:spPr>
          <a:xfrm>
            <a:off x="1066801" y="1509335"/>
            <a:ext cx="4177862" cy="286232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72C4"/>
                </a:solidFill>
                <a:effectLst/>
                <a:uLnTx/>
                <a:uFillTx/>
                <a:latin typeface="Calibri" panose="020F0502020204030204"/>
                <a:ea typeface="+mn-ea"/>
                <a:cs typeface="+mn-cs"/>
              </a:rPr>
              <a:t>We hypothesize </a:t>
            </a:r>
            <a:r>
              <a:rPr kumimoji="0" lang="en-US" b="0" i="0" u="none" strike="noStrike" kern="1200" cap="none" spc="0" normalizeH="0" baseline="0" noProof="0" dirty="0">
                <a:ln>
                  <a:noFill/>
                </a:ln>
                <a:solidFill>
                  <a:srgbClr val="ED7D31"/>
                </a:solidFill>
                <a:effectLst/>
                <a:uLnTx/>
                <a:uFillTx/>
                <a:latin typeface="Calibri" panose="020F0502020204030204"/>
                <a:ea typeface="+mn-ea"/>
                <a:cs typeface="+mn-cs"/>
              </a:rPr>
              <a:t>that the interplay between the "Big Five" personality traits (Neuroticism, Extraversion, Openness to Experience, Agreeableness and Conscientiousness) and cognitive abilities (information processing speed, crystallized intelligence, fluid intelligence) </a:t>
            </a:r>
            <a:r>
              <a:rPr kumimoji="0" lang="en-US" b="0" i="0" u="none" strike="noStrike" kern="1200" cap="none" spc="0" normalizeH="0" baseline="0" noProof="0" dirty="0">
                <a:ln>
                  <a:noFill/>
                </a:ln>
                <a:solidFill>
                  <a:srgbClr val="4472C4"/>
                </a:solidFill>
                <a:effectLst/>
                <a:uLnTx/>
                <a:uFillTx/>
                <a:latin typeface="Calibri" panose="020F0502020204030204"/>
                <a:ea typeface="+mn-ea"/>
                <a:cs typeface="+mn-cs"/>
              </a:rPr>
              <a:t>may change from midlife to old age due to age-associated changes in cognitive and personality plasticity</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176A18D-98C5-C666-6660-76A5A1A18DAA}"/>
              </a:ext>
            </a:extLst>
          </p:cNvPr>
          <p:cNvSpPr txBox="1"/>
          <p:nvPr/>
        </p:nvSpPr>
        <p:spPr>
          <a:xfrm>
            <a:off x="1066801" y="4371657"/>
            <a:ext cx="4177862" cy="9233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70AD47"/>
                </a:solidFill>
                <a:effectLst/>
                <a:uLnTx/>
                <a:uFillTx/>
                <a:latin typeface="Calibri" panose="020F0502020204030204"/>
                <a:ea typeface="+mn-ea"/>
                <a:cs typeface="+mn-cs"/>
              </a:rPr>
              <a:t>We used data from the German Interdisciplinary Longitudinal Study of Adult Development (ILSE study; n = 1,002).</a:t>
            </a:r>
          </a:p>
        </p:txBody>
      </p:sp>
      <p:sp>
        <p:nvSpPr>
          <p:cNvPr id="12" name="TextBox 11">
            <a:extLst>
              <a:ext uri="{FF2B5EF4-FFF2-40B4-BE49-F238E27FC236}">
                <a16:creationId xmlns:a16="http://schemas.microsoft.com/office/drawing/2014/main" id="{C384E38C-64A2-B02D-ADD0-9FE6D6FDCE17}"/>
              </a:ext>
            </a:extLst>
          </p:cNvPr>
          <p:cNvSpPr txBox="1"/>
          <p:nvPr/>
        </p:nvSpPr>
        <p:spPr>
          <a:xfrm>
            <a:off x="6684575" y="1273704"/>
            <a:ext cx="4025463" cy="230832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ED7D31"/>
                </a:solidFill>
                <a:effectLst/>
                <a:uLnTx/>
                <a:uFillTx/>
                <a:latin typeface="Calibri" panose="020F0502020204030204"/>
                <a:ea typeface="+mn-ea"/>
                <a:cs typeface="+mn-cs"/>
              </a:rPr>
              <a:t>This study aimed to investigate the long-term changes in the relationship between the "Big Five" personality traits (neuroticism, extraversion, openness to experience, agreeableness, and conscientiousness) and several cognitive domains, as well as the interplay between them, from midlife to old age. </a:t>
            </a:r>
          </a:p>
        </p:txBody>
      </p:sp>
      <p:sp>
        <p:nvSpPr>
          <p:cNvPr id="13" name="TextBox 12">
            <a:extLst>
              <a:ext uri="{FF2B5EF4-FFF2-40B4-BE49-F238E27FC236}">
                <a16:creationId xmlns:a16="http://schemas.microsoft.com/office/drawing/2014/main" id="{7A736BF3-FBFC-8DF9-D234-1D05E2890A14}"/>
              </a:ext>
            </a:extLst>
          </p:cNvPr>
          <p:cNvSpPr txBox="1"/>
          <p:nvPr/>
        </p:nvSpPr>
        <p:spPr>
          <a:xfrm>
            <a:off x="6684576" y="4488752"/>
            <a:ext cx="4025463" cy="9233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70AD47"/>
                </a:solidFill>
                <a:effectLst/>
                <a:uLnTx/>
                <a:uFillTx/>
                <a:latin typeface="Calibri" panose="020F0502020204030204"/>
                <a:ea typeface="+mn-ea"/>
                <a:cs typeface="+mn-cs"/>
              </a:rPr>
              <a:t>The review focuses on hospitalized patients and their potential risks, benefits, and animal programs.</a:t>
            </a:r>
          </a:p>
        </p:txBody>
      </p:sp>
      <p:cxnSp>
        <p:nvCxnSpPr>
          <p:cNvPr id="19" name="Straight Arrow Connector 18">
            <a:extLst>
              <a:ext uri="{FF2B5EF4-FFF2-40B4-BE49-F238E27FC236}">
                <a16:creationId xmlns:a16="http://schemas.microsoft.com/office/drawing/2014/main" id="{E34C0954-78A2-7EF7-21EE-55D5694A2348}"/>
              </a:ext>
            </a:extLst>
          </p:cNvPr>
          <p:cNvCxnSpPr>
            <a:cxnSpLocks/>
            <a:stCxn id="8" idx="3"/>
            <a:endCxn id="12" idx="1"/>
          </p:cNvCxnSpPr>
          <p:nvPr/>
        </p:nvCxnSpPr>
        <p:spPr>
          <a:xfrm flipV="1">
            <a:off x="5244663" y="2427866"/>
            <a:ext cx="1439912" cy="51263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0F49B61-F445-8F96-CB00-7F5860040402}"/>
              </a:ext>
            </a:extLst>
          </p:cNvPr>
          <p:cNvCxnSpPr>
            <a:cxnSpLocks/>
            <a:stCxn id="11" idx="3"/>
            <a:endCxn id="13" idx="1"/>
          </p:cNvCxnSpPr>
          <p:nvPr/>
        </p:nvCxnSpPr>
        <p:spPr>
          <a:xfrm>
            <a:off x="5244663" y="4833322"/>
            <a:ext cx="1439913" cy="117095"/>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9838F1A-0003-82BF-F66D-33A52C96DA2C}"/>
              </a:ext>
            </a:extLst>
          </p:cNvPr>
          <p:cNvSpPr txBox="1"/>
          <p:nvPr/>
        </p:nvSpPr>
        <p:spPr>
          <a:xfrm>
            <a:off x="2774109" y="5779346"/>
            <a:ext cx="9156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mn-lt"/>
                <a:ea typeface="+mn-ea"/>
                <a:cs typeface="+mn-cs"/>
              </a:rPr>
              <a:t>Source</a:t>
            </a:r>
          </a:p>
        </p:txBody>
      </p:sp>
      <p:sp>
        <p:nvSpPr>
          <p:cNvPr id="30" name="TextBox 29">
            <a:extLst>
              <a:ext uri="{FF2B5EF4-FFF2-40B4-BE49-F238E27FC236}">
                <a16:creationId xmlns:a16="http://schemas.microsoft.com/office/drawing/2014/main" id="{58466649-65B5-4493-02D6-161051852E54}"/>
              </a:ext>
            </a:extLst>
          </p:cNvPr>
          <p:cNvSpPr txBox="1"/>
          <p:nvPr/>
        </p:nvSpPr>
        <p:spPr>
          <a:xfrm>
            <a:off x="8122282" y="5779346"/>
            <a:ext cx="85151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mn-lt"/>
                <a:ea typeface="+mn-ea"/>
                <a:cs typeface="+mn-cs"/>
              </a:rPr>
              <a:t>Target</a:t>
            </a:r>
          </a:p>
        </p:txBody>
      </p:sp>
      <p:sp>
        <p:nvSpPr>
          <p:cNvPr id="3" name="TextBox 2">
            <a:extLst>
              <a:ext uri="{FF2B5EF4-FFF2-40B4-BE49-F238E27FC236}">
                <a16:creationId xmlns:a16="http://schemas.microsoft.com/office/drawing/2014/main" id="{C1BA6C0C-FCB2-1598-6632-ACD1BC5CC619}"/>
              </a:ext>
            </a:extLst>
          </p:cNvPr>
          <p:cNvSpPr txBox="1"/>
          <p:nvPr/>
        </p:nvSpPr>
        <p:spPr>
          <a:xfrm>
            <a:off x="6684575" y="3575273"/>
            <a:ext cx="4025463" cy="9233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472C4"/>
                </a:solidFill>
                <a:effectLst/>
                <a:uLnTx/>
                <a:uFillTx/>
                <a:latin typeface="Calibri" panose="020F0502020204030204"/>
                <a:ea typeface="+mn-ea"/>
                <a:cs typeface="+mn-cs"/>
              </a:rPr>
              <a:t>The study hypothesized that changes in cognitive abilities would have a greater impact on personality traits in later life.</a:t>
            </a:r>
          </a:p>
        </p:txBody>
      </p:sp>
      <p:cxnSp>
        <p:nvCxnSpPr>
          <p:cNvPr id="5" name="Straight Arrow Connector 4">
            <a:extLst>
              <a:ext uri="{FF2B5EF4-FFF2-40B4-BE49-F238E27FC236}">
                <a16:creationId xmlns:a16="http://schemas.microsoft.com/office/drawing/2014/main" id="{019C2314-F863-669F-3170-E3EE0B7807DD}"/>
              </a:ext>
            </a:extLst>
          </p:cNvPr>
          <p:cNvCxnSpPr>
            <a:cxnSpLocks/>
            <a:endCxn id="3" idx="1"/>
          </p:cNvCxnSpPr>
          <p:nvPr/>
        </p:nvCxnSpPr>
        <p:spPr>
          <a:xfrm>
            <a:off x="5244662" y="3219862"/>
            <a:ext cx="1439913" cy="817076"/>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D8414807-2DF8-A106-1B6F-C68565A17449}"/>
              </a:ext>
            </a:extLst>
          </p:cNvPr>
          <p:cNvSpPr>
            <a:spLocks noGrp="1"/>
          </p:cNvSpPr>
          <p:nvPr>
            <p:ph type="title"/>
          </p:nvPr>
        </p:nvSpPr>
        <p:spPr>
          <a:xfrm>
            <a:off x="601581" y="466346"/>
            <a:ext cx="10915203" cy="507831"/>
          </a:xfrm>
        </p:spPr>
        <p:txBody>
          <a:bodyPr/>
          <a:lstStyle/>
          <a:p>
            <a:r>
              <a:rPr lang="en-US" dirty="0"/>
              <a:t>Handling document-level submissions</a:t>
            </a:r>
          </a:p>
        </p:txBody>
      </p:sp>
    </p:spTree>
    <p:extLst>
      <p:ext uri="{BB962C8B-B14F-4D97-AF65-F5344CB8AC3E}">
        <p14:creationId xmlns:p14="http://schemas.microsoft.com/office/powerpoint/2010/main" val="1962987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4. </a:t>
            </a:r>
            <a:r>
              <a:rPr lang="en-US" sz="4800" dirty="0">
                <a:latin typeface="YaleNew" panose="02000602050000020003" pitchFamily="2" charset="77"/>
              </a:rPr>
              <a:t>Baselines and Team Systems</a:t>
            </a:r>
          </a:p>
        </p:txBody>
      </p:sp>
    </p:spTree>
    <p:extLst>
      <p:ext uri="{BB962C8B-B14F-4D97-AF65-F5344CB8AC3E}">
        <p14:creationId xmlns:p14="http://schemas.microsoft.com/office/powerpoint/2010/main" val="987878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020-2F92-70A6-02EC-31023A2C49A2}"/>
              </a:ext>
            </a:extLst>
          </p:cNvPr>
          <p:cNvSpPr>
            <a:spLocks noGrp="1"/>
          </p:cNvSpPr>
          <p:nvPr>
            <p:ph type="title"/>
          </p:nvPr>
        </p:nvSpPr>
        <p:spPr/>
        <p:txBody>
          <a:bodyPr/>
          <a:lstStyle/>
          <a:p>
            <a:r>
              <a:rPr lang="en-US" dirty="0"/>
              <a:t>PLABA_base_1: GPT-3.5, zero-shot, autoregressive</a:t>
            </a:r>
          </a:p>
        </p:txBody>
      </p:sp>
      <p:sp>
        <p:nvSpPr>
          <p:cNvPr id="68" name="TextBox 67">
            <a:extLst>
              <a:ext uri="{FF2B5EF4-FFF2-40B4-BE49-F238E27FC236}">
                <a16:creationId xmlns:a16="http://schemas.microsoft.com/office/drawing/2014/main" id="{443C1755-00B1-CDD3-E2B7-142AE5C37F9E}"/>
              </a:ext>
            </a:extLst>
          </p:cNvPr>
          <p:cNvSpPr txBox="1"/>
          <p:nvPr/>
        </p:nvSpPr>
        <p:spPr>
          <a:xfrm>
            <a:off x="505236" y="2356081"/>
            <a:ext cx="212617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n-lt"/>
                <a:cs typeface="Arial"/>
                <a:sym typeface="Arial"/>
              </a:rPr>
              <a:t>Source (abstract)</a:t>
            </a:r>
          </a:p>
        </p:txBody>
      </p:sp>
      <p:sp>
        <p:nvSpPr>
          <p:cNvPr id="69" name="Rectangle 68">
            <a:extLst>
              <a:ext uri="{FF2B5EF4-FFF2-40B4-BE49-F238E27FC236}">
                <a16:creationId xmlns:a16="http://schemas.microsoft.com/office/drawing/2014/main" id="{1BFDBF39-A66A-2BA1-AF4F-641110141E77}"/>
              </a:ext>
            </a:extLst>
          </p:cNvPr>
          <p:cNvSpPr/>
          <p:nvPr/>
        </p:nvSpPr>
        <p:spPr>
          <a:xfrm>
            <a:off x="505237" y="2747945"/>
            <a:ext cx="2126176" cy="486504"/>
          </a:xfrm>
          <a:prstGeom prst="rect">
            <a:avLst/>
          </a:prstGeom>
          <a:solidFill>
            <a:srgbClr val="4F81BD">
              <a:lumMod val="20000"/>
              <a:lumOff val="8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1</a:t>
            </a:r>
          </a:p>
        </p:txBody>
      </p:sp>
      <p:sp>
        <p:nvSpPr>
          <p:cNvPr id="70" name="Rectangle 69">
            <a:extLst>
              <a:ext uri="{FF2B5EF4-FFF2-40B4-BE49-F238E27FC236}">
                <a16:creationId xmlns:a16="http://schemas.microsoft.com/office/drawing/2014/main" id="{62979BF7-06EB-F241-E9BD-38392DA52DC8}"/>
              </a:ext>
            </a:extLst>
          </p:cNvPr>
          <p:cNvSpPr/>
          <p:nvPr/>
        </p:nvSpPr>
        <p:spPr>
          <a:xfrm>
            <a:off x="505236" y="3302276"/>
            <a:ext cx="2126176" cy="486504"/>
          </a:xfrm>
          <a:prstGeom prst="rect">
            <a:avLst/>
          </a:prstGeom>
          <a:solidFill>
            <a:srgbClr val="4F81BD">
              <a:lumMod val="60000"/>
              <a:lumOff val="4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2</a:t>
            </a:r>
          </a:p>
        </p:txBody>
      </p:sp>
      <p:sp>
        <p:nvSpPr>
          <p:cNvPr id="71" name="Down Arrow 70">
            <a:extLst>
              <a:ext uri="{FF2B5EF4-FFF2-40B4-BE49-F238E27FC236}">
                <a16:creationId xmlns:a16="http://schemas.microsoft.com/office/drawing/2014/main" id="{EF9FF354-01C4-1ECA-034F-E8353840D033}"/>
              </a:ext>
            </a:extLst>
          </p:cNvPr>
          <p:cNvSpPr/>
          <p:nvPr/>
        </p:nvSpPr>
        <p:spPr>
          <a:xfrm rot="16200000">
            <a:off x="2568906" y="3264465"/>
            <a:ext cx="1338230" cy="466000"/>
          </a:xfrm>
          <a:prstGeom prst="downArrow">
            <a:avLst/>
          </a:prstGeom>
          <a:solidFill>
            <a:srgbClr val="4F81BD"/>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mn-lt"/>
              <a:ea typeface="+mn-ea"/>
              <a:cs typeface="+mn-cs"/>
              <a:sym typeface="Arial"/>
            </a:endParaRPr>
          </a:p>
        </p:txBody>
      </p:sp>
      <p:sp>
        <p:nvSpPr>
          <p:cNvPr id="85" name="Rectangle 84">
            <a:extLst>
              <a:ext uri="{FF2B5EF4-FFF2-40B4-BE49-F238E27FC236}">
                <a16:creationId xmlns:a16="http://schemas.microsoft.com/office/drawing/2014/main" id="{396A45A5-8353-764B-C72D-DF98790C887B}"/>
              </a:ext>
            </a:extLst>
          </p:cNvPr>
          <p:cNvSpPr/>
          <p:nvPr/>
        </p:nvSpPr>
        <p:spPr>
          <a:xfrm>
            <a:off x="5004232" y="4047277"/>
            <a:ext cx="2180252" cy="444994"/>
          </a:xfrm>
          <a:prstGeom prst="rect">
            <a:avLst/>
          </a:prstGeom>
          <a:pattFill prst="wdUpDiag">
            <a:fgClr>
              <a:srgbClr val="F79646">
                <a:lumMod val="20000"/>
                <a:lumOff val="80000"/>
              </a:srgbClr>
            </a:fgClr>
            <a:bgClr>
              <a:srgbClr val="FFFFFF"/>
            </a:bgClr>
          </a:patt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Completion 1</a:t>
            </a:r>
          </a:p>
        </p:txBody>
      </p:sp>
      <p:sp>
        <p:nvSpPr>
          <p:cNvPr id="86" name="Bent-Up Arrow 85">
            <a:extLst>
              <a:ext uri="{FF2B5EF4-FFF2-40B4-BE49-F238E27FC236}">
                <a16:creationId xmlns:a16="http://schemas.microsoft.com/office/drawing/2014/main" id="{D4F039DA-4E61-600C-1E07-452CB726215B}"/>
              </a:ext>
            </a:extLst>
          </p:cNvPr>
          <p:cNvSpPr/>
          <p:nvPr/>
        </p:nvSpPr>
        <p:spPr>
          <a:xfrm rot="5400000">
            <a:off x="4325698" y="3856014"/>
            <a:ext cx="517178" cy="548939"/>
          </a:xfrm>
          <a:prstGeom prst="bentUpArrow">
            <a:avLst/>
          </a:prstGeom>
          <a:solidFill>
            <a:srgbClr val="4F81BD"/>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mn-lt"/>
              <a:ea typeface="+mn-ea"/>
              <a:cs typeface="+mn-cs"/>
              <a:sym typeface="Arial"/>
            </a:endParaRPr>
          </a:p>
        </p:txBody>
      </p:sp>
      <p:sp>
        <p:nvSpPr>
          <p:cNvPr id="87" name="Rectangle 86">
            <a:extLst>
              <a:ext uri="{FF2B5EF4-FFF2-40B4-BE49-F238E27FC236}">
                <a16:creationId xmlns:a16="http://schemas.microsoft.com/office/drawing/2014/main" id="{46D1D892-0C4B-5705-A219-71FB762B0795}"/>
              </a:ext>
            </a:extLst>
          </p:cNvPr>
          <p:cNvSpPr/>
          <p:nvPr/>
        </p:nvSpPr>
        <p:spPr>
          <a:xfrm>
            <a:off x="9186979" y="5119491"/>
            <a:ext cx="2170920" cy="444994"/>
          </a:xfrm>
          <a:prstGeom prst="rect">
            <a:avLst/>
          </a:prstGeom>
          <a:pattFill prst="wdUpDiag">
            <a:fgClr>
              <a:srgbClr val="F79646">
                <a:lumMod val="60000"/>
                <a:lumOff val="40000"/>
              </a:srgbClr>
            </a:fgClr>
            <a:bgClr>
              <a:srgbClr val="FFFFFF"/>
            </a:bgClr>
          </a:patt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Completion 2</a:t>
            </a:r>
          </a:p>
        </p:txBody>
      </p:sp>
      <p:sp>
        <p:nvSpPr>
          <p:cNvPr id="88" name="Bent-Up Arrow 87">
            <a:extLst>
              <a:ext uri="{FF2B5EF4-FFF2-40B4-BE49-F238E27FC236}">
                <a16:creationId xmlns:a16="http://schemas.microsoft.com/office/drawing/2014/main" id="{4CBD10AF-4135-E7F8-E3A8-58F4E014FA63}"/>
              </a:ext>
            </a:extLst>
          </p:cNvPr>
          <p:cNvSpPr/>
          <p:nvPr/>
        </p:nvSpPr>
        <p:spPr>
          <a:xfrm rot="5400000">
            <a:off x="8514241" y="4913105"/>
            <a:ext cx="497403" cy="559413"/>
          </a:xfrm>
          <a:prstGeom prst="bentUpArrow">
            <a:avLst/>
          </a:prstGeom>
          <a:solidFill>
            <a:srgbClr val="4F81BD"/>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mn-lt"/>
              <a:ea typeface="+mn-ea"/>
              <a:cs typeface="+mn-cs"/>
              <a:sym typeface="Arial"/>
            </a:endParaRPr>
          </a:p>
        </p:txBody>
      </p:sp>
      <p:sp>
        <p:nvSpPr>
          <p:cNvPr id="89" name="TextBox 88">
            <a:extLst>
              <a:ext uri="{FF2B5EF4-FFF2-40B4-BE49-F238E27FC236}">
                <a16:creationId xmlns:a16="http://schemas.microsoft.com/office/drawing/2014/main" id="{6F5CDDDC-ECCD-ED76-1393-1A0B2D6E7B46}"/>
              </a:ext>
            </a:extLst>
          </p:cNvPr>
          <p:cNvSpPr txBox="1"/>
          <p:nvPr/>
        </p:nvSpPr>
        <p:spPr>
          <a:xfrm>
            <a:off x="8235901" y="5463310"/>
            <a:ext cx="744406" cy="3374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n-lt"/>
                <a:cs typeface="Arial"/>
                <a:sym typeface="Arial"/>
              </a:rPr>
              <a:t>Model</a:t>
            </a:r>
          </a:p>
        </p:txBody>
      </p:sp>
      <p:sp>
        <p:nvSpPr>
          <p:cNvPr id="90" name="TextBox 89">
            <a:extLst>
              <a:ext uri="{FF2B5EF4-FFF2-40B4-BE49-F238E27FC236}">
                <a16:creationId xmlns:a16="http://schemas.microsoft.com/office/drawing/2014/main" id="{4C4E342B-7400-CA9F-719D-DAD378DD44B7}"/>
              </a:ext>
            </a:extLst>
          </p:cNvPr>
          <p:cNvSpPr txBox="1"/>
          <p:nvPr/>
        </p:nvSpPr>
        <p:spPr>
          <a:xfrm>
            <a:off x="4043623" y="4389073"/>
            <a:ext cx="1000786" cy="3374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n-lt"/>
                <a:cs typeface="Arial"/>
                <a:sym typeface="Arial"/>
              </a:rPr>
              <a:t>Model</a:t>
            </a:r>
          </a:p>
        </p:txBody>
      </p:sp>
      <p:grpSp>
        <p:nvGrpSpPr>
          <p:cNvPr id="98" name="Group 97">
            <a:extLst>
              <a:ext uri="{FF2B5EF4-FFF2-40B4-BE49-F238E27FC236}">
                <a16:creationId xmlns:a16="http://schemas.microsoft.com/office/drawing/2014/main" id="{BC8CF87A-51F6-1903-0E32-FED7611D95D8}"/>
              </a:ext>
            </a:extLst>
          </p:cNvPr>
          <p:cNvGrpSpPr/>
          <p:nvPr/>
        </p:nvGrpSpPr>
        <p:grpSpPr>
          <a:xfrm>
            <a:off x="3873795" y="1803978"/>
            <a:ext cx="3460174" cy="1956088"/>
            <a:chOff x="3873795" y="1803978"/>
            <a:chExt cx="3460174" cy="1956088"/>
          </a:xfrm>
        </p:grpSpPr>
        <p:sp>
          <p:nvSpPr>
            <p:cNvPr id="67" name="Rectangle 66">
              <a:extLst>
                <a:ext uri="{FF2B5EF4-FFF2-40B4-BE49-F238E27FC236}">
                  <a16:creationId xmlns:a16="http://schemas.microsoft.com/office/drawing/2014/main" id="{02C7E964-D5E7-4480-7B28-C2FBA9C8EF3F}"/>
                </a:ext>
              </a:extLst>
            </p:cNvPr>
            <p:cNvSpPr/>
            <p:nvPr/>
          </p:nvSpPr>
          <p:spPr>
            <a:xfrm>
              <a:off x="3890763" y="2163895"/>
              <a:ext cx="3443206" cy="1596171"/>
            </a:xfrm>
            <a:prstGeom prst="rect">
              <a:avLst/>
            </a:prstGeom>
            <a:blipFill>
              <a:blip r:embed="rId2"/>
              <a:tile tx="0" ty="0" sx="100000" sy="100000" flip="none" algn="tl"/>
            </a:blipFill>
            <a:ln w="12700" cap="flat" cmpd="sng" algn="ctr">
              <a:noFill/>
              <a:prstDash val="solid"/>
            </a:ln>
            <a:effectLst>
              <a:outerShdw blurRad="101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mn-lt"/>
                <a:ea typeface="+mn-ea"/>
                <a:cs typeface="+mn-cs"/>
                <a:sym typeface="Arial"/>
              </a:endParaRPr>
            </a:p>
          </p:txBody>
        </p:sp>
        <p:sp>
          <p:nvSpPr>
            <p:cNvPr id="72" name="Rectangle 71">
              <a:extLst>
                <a:ext uri="{FF2B5EF4-FFF2-40B4-BE49-F238E27FC236}">
                  <a16:creationId xmlns:a16="http://schemas.microsoft.com/office/drawing/2014/main" id="{7976AAA7-3A05-8037-C00B-70FBF7C82928}"/>
                </a:ext>
              </a:extLst>
            </p:cNvPr>
            <p:cNvSpPr/>
            <p:nvPr/>
          </p:nvSpPr>
          <p:spPr>
            <a:xfrm>
              <a:off x="5004232" y="2673709"/>
              <a:ext cx="2180251" cy="444994"/>
            </a:xfrm>
            <a:prstGeom prst="rect">
              <a:avLst/>
            </a:prstGeom>
            <a:solidFill>
              <a:srgbClr val="4F81BD">
                <a:lumMod val="20000"/>
                <a:lumOff val="8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1</a:t>
              </a:r>
            </a:p>
          </p:txBody>
        </p:sp>
        <p:sp>
          <p:nvSpPr>
            <p:cNvPr id="73" name="Rectangle 72">
              <a:extLst>
                <a:ext uri="{FF2B5EF4-FFF2-40B4-BE49-F238E27FC236}">
                  <a16:creationId xmlns:a16="http://schemas.microsoft.com/office/drawing/2014/main" id="{C33B21C9-AFB9-5E55-16FF-7156FF41DD13}"/>
                </a:ext>
              </a:extLst>
            </p:cNvPr>
            <p:cNvSpPr/>
            <p:nvPr/>
          </p:nvSpPr>
          <p:spPr>
            <a:xfrm>
              <a:off x="5004232" y="3128299"/>
              <a:ext cx="2180252" cy="444994"/>
            </a:xfrm>
            <a:prstGeom prst="rect">
              <a:avLst/>
            </a:prstGeom>
            <a:noFill/>
            <a:ln w="25400" cap="flat" cmpd="sng" algn="ctr">
              <a:solidFill>
                <a:srgbClr val="4F81BD">
                  <a:shade val="1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mn-lt"/>
                <a:ea typeface="+mn-ea"/>
                <a:cs typeface="+mn-cs"/>
                <a:sym typeface="Arial"/>
              </a:endParaRPr>
            </a:p>
          </p:txBody>
        </p:sp>
        <p:sp>
          <p:nvSpPr>
            <p:cNvPr id="74" name="TextBox 73">
              <a:extLst>
                <a:ext uri="{FF2B5EF4-FFF2-40B4-BE49-F238E27FC236}">
                  <a16:creationId xmlns:a16="http://schemas.microsoft.com/office/drawing/2014/main" id="{3D124560-E0D3-6335-7105-384F3AD455E0}"/>
                </a:ext>
              </a:extLst>
            </p:cNvPr>
            <p:cNvSpPr txBox="1"/>
            <p:nvPr/>
          </p:nvSpPr>
          <p:spPr>
            <a:xfrm>
              <a:off x="3873795" y="2757619"/>
              <a:ext cx="11304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Original:</a:t>
              </a:r>
            </a:p>
          </p:txBody>
        </p:sp>
        <p:sp>
          <p:nvSpPr>
            <p:cNvPr id="75" name="TextBox 74">
              <a:extLst>
                <a:ext uri="{FF2B5EF4-FFF2-40B4-BE49-F238E27FC236}">
                  <a16:creationId xmlns:a16="http://schemas.microsoft.com/office/drawing/2014/main" id="{BD22085B-8B22-0555-1BC6-D239374E69E2}"/>
                </a:ext>
              </a:extLst>
            </p:cNvPr>
            <p:cNvSpPr txBox="1"/>
            <p:nvPr/>
          </p:nvSpPr>
          <p:spPr>
            <a:xfrm>
              <a:off x="3873795" y="3204730"/>
              <a:ext cx="100700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Simple:</a:t>
              </a:r>
            </a:p>
          </p:txBody>
        </p:sp>
        <p:sp>
          <p:nvSpPr>
            <p:cNvPr id="83" name="TextBox 82">
              <a:extLst>
                <a:ext uri="{FF2B5EF4-FFF2-40B4-BE49-F238E27FC236}">
                  <a16:creationId xmlns:a16="http://schemas.microsoft.com/office/drawing/2014/main" id="{F3D0300A-C585-59D7-E9C8-F14D33134E47}"/>
                </a:ext>
              </a:extLst>
            </p:cNvPr>
            <p:cNvSpPr txBox="1"/>
            <p:nvPr/>
          </p:nvSpPr>
          <p:spPr>
            <a:xfrm>
              <a:off x="5147473" y="1803978"/>
              <a:ext cx="1021251" cy="3374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n-lt"/>
                  <a:cs typeface="Arial"/>
                  <a:sym typeface="Arial"/>
                </a:rPr>
                <a:t>Prompt 1</a:t>
              </a:r>
            </a:p>
          </p:txBody>
        </p:sp>
        <p:sp>
          <p:nvSpPr>
            <p:cNvPr id="92" name="TextBox 91">
              <a:extLst>
                <a:ext uri="{FF2B5EF4-FFF2-40B4-BE49-F238E27FC236}">
                  <a16:creationId xmlns:a16="http://schemas.microsoft.com/office/drawing/2014/main" id="{F769A4EB-8695-3500-7F89-8351F458F74B}"/>
                </a:ext>
              </a:extLst>
            </p:cNvPr>
            <p:cNvSpPr txBox="1"/>
            <p:nvPr/>
          </p:nvSpPr>
          <p:spPr>
            <a:xfrm>
              <a:off x="3873795" y="2203260"/>
              <a:ext cx="117692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Simplify:</a:t>
              </a:r>
            </a:p>
          </p:txBody>
        </p:sp>
      </p:grpSp>
      <p:grpSp>
        <p:nvGrpSpPr>
          <p:cNvPr id="99" name="Group 98">
            <a:extLst>
              <a:ext uri="{FF2B5EF4-FFF2-40B4-BE49-F238E27FC236}">
                <a16:creationId xmlns:a16="http://schemas.microsoft.com/office/drawing/2014/main" id="{EF077EE3-2DE8-A951-F002-BCE8091DBA40}"/>
              </a:ext>
            </a:extLst>
          </p:cNvPr>
          <p:cNvGrpSpPr/>
          <p:nvPr/>
        </p:nvGrpSpPr>
        <p:grpSpPr>
          <a:xfrm>
            <a:off x="8035643" y="1800418"/>
            <a:ext cx="3468736" cy="3040740"/>
            <a:chOff x="8035643" y="1800418"/>
            <a:chExt cx="3468736" cy="3040740"/>
          </a:xfrm>
        </p:grpSpPr>
        <p:sp>
          <p:nvSpPr>
            <p:cNvPr id="66" name="Rectangle 65">
              <a:extLst>
                <a:ext uri="{FF2B5EF4-FFF2-40B4-BE49-F238E27FC236}">
                  <a16:creationId xmlns:a16="http://schemas.microsoft.com/office/drawing/2014/main" id="{D6397DD1-5109-A572-1F9D-4D2723909667}"/>
                </a:ext>
              </a:extLst>
            </p:cNvPr>
            <p:cNvSpPr/>
            <p:nvPr/>
          </p:nvSpPr>
          <p:spPr>
            <a:xfrm>
              <a:off x="8061173" y="2163894"/>
              <a:ext cx="3443206" cy="2677264"/>
            </a:xfrm>
            <a:prstGeom prst="rect">
              <a:avLst/>
            </a:prstGeom>
            <a:blipFill>
              <a:blip r:embed="rId2"/>
              <a:tile tx="0" ty="0" sx="100000" sy="100000" flip="none" algn="tl"/>
            </a:blipFill>
            <a:ln w="12700" cap="flat" cmpd="sng" algn="ctr">
              <a:noFill/>
              <a:prstDash val="solid"/>
            </a:ln>
            <a:effectLst>
              <a:outerShdw blurRad="101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mn-lt"/>
                <a:ea typeface="+mn-ea"/>
                <a:cs typeface="+mn-cs"/>
                <a:sym typeface="Arial"/>
              </a:endParaRPr>
            </a:p>
          </p:txBody>
        </p:sp>
        <p:sp>
          <p:nvSpPr>
            <p:cNvPr id="76" name="Rectangle 75">
              <a:extLst>
                <a:ext uri="{FF2B5EF4-FFF2-40B4-BE49-F238E27FC236}">
                  <a16:creationId xmlns:a16="http://schemas.microsoft.com/office/drawing/2014/main" id="{D1750C89-44F3-51DA-471B-8A79CFBD5AA3}"/>
                </a:ext>
              </a:extLst>
            </p:cNvPr>
            <p:cNvSpPr/>
            <p:nvPr/>
          </p:nvSpPr>
          <p:spPr>
            <a:xfrm>
              <a:off x="9174399" y="2679171"/>
              <a:ext cx="2171925" cy="444994"/>
            </a:xfrm>
            <a:prstGeom prst="rect">
              <a:avLst/>
            </a:prstGeom>
            <a:solidFill>
              <a:srgbClr val="4F81BD">
                <a:lumMod val="20000"/>
                <a:lumOff val="8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1</a:t>
              </a:r>
            </a:p>
          </p:txBody>
        </p:sp>
        <p:sp>
          <p:nvSpPr>
            <p:cNvPr id="77" name="Rectangle 76">
              <a:extLst>
                <a:ext uri="{FF2B5EF4-FFF2-40B4-BE49-F238E27FC236}">
                  <a16:creationId xmlns:a16="http://schemas.microsoft.com/office/drawing/2014/main" id="{937E912C-5785-6845-8574-08CDE8E000D5}"/>
                </a:ext>
              </a:extLst>
            </p:cNvPr>
            <p:cNvSpPr/>
            <p:nvPr/>
          </p:nvSpPr>
          <p:spPr>
            <a:xfrm>
              <a:off x="9186979" y="3802851"/>
              <a:ext cx="2171925" cy="444994"/>
            </a:xfrm>
            <a:prstGeom prst="rect">
              <a:avLst/>
            </a:prstGeom>
            <a:solidFill>
              <a:srgbClr val="4F81BD">
                <a:lumMod val="60000"/>
                <a:lumOff val="4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2</a:t>
              </a:r>
            </a:p>
          </p:txBody>
        </p:sp>
        <p:sp>
          <p:nvSpPr>
            <p:cNvPr id="78" name="Rectangle 77">
              <a:extLst>
                <a:ext uri="{FF2B5EF4-FFF2-40B4-BE49-F238E27FC236}">
                  <a16:creationId xmlns:a16="http://schemas.microsoft.com/office/drawing/2014/main" id="{DA882E71-8307-2A6C-0A30-9098ABBE4D59}"/>
                </a:ext>
              </a:extLst>
            </p:cNvPr>
            <p:cNvSpPr/>
            <p:nvPr/>
          </p:nvSpPr>
          <p:spPr>
            <a:xfrm>
              <a:off x="9186979" y="4257965"/>
              <a:ext cx="2171925" cy="444994"/>
            </a:xfrm>
            <a:prstGeom prst="rect">
              <a:avLst/>
            </a:prstGeom>
            <a:noFill/>
            <a:ln w="25400" cap="flat" cmpd="sng" algn="ctr">
              <a:solidFill>
                <a:srgbClr val="4F81BD">
                  <a:shade val="1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mn-lt"/>
                <a:ea typeface="+mn-ea"/>
                <a:cs typeface="+mn-cs"/>
                <a:sym typeface="Arial"/>
              </a:endParaRPr>
            </a:p>
          </p:txBody>
        </p:sp>
        <p:sp>
          <p:nvSpPr>
            <p:cNvPr id="79" name="TextBox 78">
              <a:extLst>
                <a:ext uri="{FF2B5EF4-FFF2-40B4-BE49-F238E27FC236}">
                  <a16:creationId xmlns:a16="http://schemas.microsoft.com/office/drawing/2014/main" id="{2FC958B7-790F-38C3-1B50-76BB383A85C5}"/>
                </a:ext>
              </a:extLst>
            </p:cNvPr>
            <p:cNvSpPr txBox="1"/>
            <p:nvPr/>
          </p:nvSpPr>
          <p:spPr>
            <a:xfrm>
              <a:off x="8035643" y="2763084"/>
              <a:ext cx="11304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Original:</a:t>
              </a:r>
            </a:p>
          </p:txBody>
        </p:sp>
        <p:sp>
          <p:nvSpPr>
            <p:cNvPr id="80" name="TextBox 79">
              <a:extLst>
                <a:ext uri="{FF2B5EF4-FFF2-40B4-BE49-F238E27FC236}">
                  <a16:creationId xmlns:a16="http://schemas.microsoft.com/office/drawing/2014/main" id="{858C0516-0279-6A96-FE84-44EE8642E5F7}"/>
                </a:ext>
              </a:extLst>
            </p:cNvPr>
            <p:cNvSpPr txBox="1"/>
            <p:nvPr/>
          </p:nvSpPr>
          <p:spPr>
            <a:xfrm>
              <a:off x="8035643" y="3210191"/>
              <a:ext cx="100700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Simple:</a:t>
              </a:r>
            </a:p>
          </p:txBody>
        </p:sp>
        <p:sp>
          <p:nvSpPr>
            <p:cNvPr id="81" name="TextBox 80">
              <a:extLst>
                <a:ext uri="{FF2B5EF4-FFF2-40B4-BE49-F238E27FC236}">
                  <a16:creationId xmlns:a16="http://schemas.microsoft.com/office/drawing/2014/main" id="{B1F36AE9-91EA-7672-2653-CD584C49D85B}"/>
                </a:ext>
              </a:extLst>
            </p:cNvPr>
            <p:cNvSpPr txBox="1"/>
            <p:nvPr/>
          </p:nvSpPr>
          <p:spPr>
            <a:xfrm>
              <a:off x="8035643" y="3871898"/>
              <a:ext cx="11304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Original:</a:t>
              </a:r>
            </a:p>
          </p:txBody>
        </p:sp>
        <p:sp>
          <p:nvSpPr>
            <p:cNvPr id="82" name="TextBox 81">
              <a:extLst>
                <a:ext uri="{FF2B5EF4-FFF2-40B4-BE49-F238E27FC236}">
                  <a16:creationId xmlns:a16="http://schemas.microsoft.com/office/drawing/2014/main" id="{ED75445C-A488-E311-50F6-97972BDDF2EF}"/>
                </a:ext>
              </a:extLst>
            </p:cNvPr>
            <p:cNvSpPr txBox="1"/>
            <p:nvPr/>
          </p:nvSpPr>
          <p:spPr>
            <a:xfrm>
              <a:off x="8035643" y="4319003"/>
              <a:ext cx="100700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Simple:</a:t>
              </a:r>
            </a:p>
          </p:txBody>
        </p:sp>
        <p:sp>
          <p:nvSpPr>
            <p:cNvPr id="84" name="TextBox 83">
              <a:extLst>
                <a:ext uri="{FF2B5EF4-FFF2-40B4-BE49-F238E27FC236}">
                  <a16:creationId xmlns:a16="http://schemas.microsoft.com/office/drawing/2014/main" id="{A33A4899-A425-DDC8-9C18-02508F95AE84}"/>
                </a:ext>
              </a:extLst>
            </p:cNvPr>
            <p:cNvSpPr txBox="1"/>
            <p:nvPr/>
          </p:nvSpPr>
          <p:spPr>
            <a:xfrm>
              <a:off x="9330506" y="1800418"/>
              <a:ext cx="1021251" cy="3374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n-lt"/>
                  <a:cs typeface="Arial"/>
                  <a:sym typeface="Arial"/>
                </a:rPr>
                <a:t>Prompt 2</a:t>
              </a:r>
            </a:p>
          </p:txBody>
        </p:sp>
        <p:sp>
          <p:nvSpPr>
            <p:cNvPr id="93" name="TextBox 92">
              <a:extLst>
                <a:ext uri="{FF2B5EF4-FFF2-40B4-BE49-F238E27FC236}">
                  <a16:creationId xmlns:a16="http://schemas.microsoft.com/office/drawing/2014/main" id="{13CE8C60-B258-A5F3-10EC-CE4F5E2BDCE0}"/>
                </a:ext>
              </a:extLst>
            </p:cNvPr>
            <p:cNvSpPr txBox="1"/>
            <p:nvPr/>
          </p:nvSpPr>
          <p:spPr>
            <a:xfrm>
              <a:off x="8035643" y="2206218"/>
              <a:ext cx="117692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Simplify:</a:t>
              </a:r>
            </a:p>
          </p:txBody>
        </p:sp>
      </p:grpSp>
      <p:sp>
        <p:nvSpPr>
          <p:cNvPr id="97" name="Rectangle 96">
            <a:extLst>
              <a:ext uri="{FF2B5EF4-FFF2-40B4-BE49-F238E27FC236}">
                <a16:creationId xmlns:a16="http://schemas.microsoft.com/office/drawing/2014/main" id="{9B8E5B46-CA61-FFC0-7440-F2D997736963}"/>
              </a:ext>
            </a:extLst>
          </p:cNvPr>
          <p:cNvSpPr/>
          <p:nvPr/>
        </p:nvSpPr>
        <p:spPr>
          <a:xfrm>
            <a:off x="505236" y="3864065"/>
            <a:ext cx="2126176" cy="486504"/>
          </a:xfrm>
          <a:prstGeom prst="rect">
            <a:avLst/>
          </a:prstGeom>
          <a:solidFill>
            <a:srgbClr val="4F81BD"/>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Source sentence 3</a:t>
            </a:r>
          </a:p>
        </p:txBody>
      </p:sp>
      <p:cxnSp>
        <p:nvCxnSpPr>
          <p:cNvPr id="65" name="Straight Arrow Connector 64">
            <a:extLst>
              <a:ext uri="{FF2B5EF4-FFF2-40B4-BE49-F238E27FC236}">
                <a16:creationId xmlns:a16="http://schemas.microsoft.com/office/drawing/2014/main" id="{1E700057-99F4-2DB9-D4F8-D1E717BDA052}"/>
              </a:ext>
            </a:extLst>
          </p:cNvPr>
          <p:cNvCxnSpPr>
            <a:cxnSpLocks/>
          </p:cNvCxnSpPr>
          <p:nvPr/>
        </p:nvCxnSpPr>
        <p:spPr>
          <a:xfrm flipV="1">
            <a:off x="7184486" y="3558130"/>
            <a:ext cx="1864524" cy="489148"/>
          </a:xfrm>
          <a:prstGeom prst="straightConnector1">
            <a:avLst/>
          </a:prstGeom>
          <a:noFill/>
          <a:ln w="114300" cap="flat" cmpd="sng" algn="ctr">
            <a:solidFill>
              <a:srgbClr val="000000">
                <a:alpha val="12000"/>
              </a:srgbClr>
            </a:solidFill>
            <a:prstDash val="solid"/>
            <a:tailEnd type="triangle"/>
          </a:ln>
          <a:effectLst/>
        </p:spPr>
      </p:cxnSp>
      <p:sp>
        <p:nvSpPr>
          <p:cNvPr id="91" name="Rectangle 90">
            <a:extLst>
              <a:ext uri="{FF2B5EF4-FFF2-40B4-BE49-F238E27FC236}">
                <a16:creationId xmlns:a16="http://schemas.microsoft.com/office/drawing/2014/main" id="{E46233C0-342F-2721-0E05-088999F552F3}"/>
              </a:ext>
            </a:extLst>
          </p:cNvPr>
          <p:cNvSpPr/>
          <p:nvPr/>
        </p:nvSpPr>
        <p:spPr>
          <a:xfrm>
            <a:off x="9174399" y="3130874"/>
            <a:ext cx="2171925" cy="444994"/>
          </a:xfrm>
          <a:prstGeom prst="rect">
            <a:avLst/>
          </a:prstGeom>
          <a:pattFill prst="wdUpDiag">
            <a:fgClr>
              <a:srgbClr val="F79646">
                <a:lumMod val="20000"/>
                <a:lumOff val="80000"/>
              </a:srgbClr>
            </a:fgClr>
            <a:bgClr>
              <a:srgbClr val="FFFFFF"/>
            </a:bgClr>
          </a:patt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glow rad="127000">
                    <a:srgbClr val="FFFFFF">
                      <a:alpha val="69639"/>
                    </a:srgbClr>
                  </a:glow>
                </a:effectLst>
                <a:uLnTx/>
                <a:uFillTx/>
                <a:latin typeface="+mn-lt"/>
                <a:ea typeface="+mn-ea"/>
                <a:cs typeface="+mn-cs"/>
                <a:sym typeface="Arial"/>
              </a:rPr>
              <a:t>Completion 1</a:t>
            </a:r>
          </a:p>
        </p:txBody>
      </p:sp>
    </p:spTree>
    <p:extLst>
      <p:ext uri="{BB962C8B-B14F-4D97-AF65-F5344CB8AC3E}">
        <p14:creationId xmlns:p14="http://schemas.microsoft.com/office/powerpoint/2010/main" val="222194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animBg="1"/>
      <p:bldP spid="70" grpId="0" animBg="1"/>
      <p:bldP spid="71" grpId="0" animBg="1"/>
      <p:bldP spid="85" grpId="0" animBg="1"/>
      <p:bldP spid="86" grpId="0" animBg="1"/>
      <p:bldP spid="87" grpId="0" animBg="1"/>
      <p:bldP spid="88" grpId="0" animBg="1"/>
      <p:bldP spid="89" grpId="0"/>
      <p:bldP spid="90" grpId="0"/>
      <p:bldP spid="97" grpId="0" animBg="1"/>
      <p:bldP spid="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1. Why Rewrite Abstracts?</a:t>
            </a:r>
          </a:p>
        </p:txBody>
      </p:sp>
    </p:spTree>
    <p:extLst>
      <p:ext uri="{BB962C8B-B14F-4D97-AF65-F5344CB8AC3E}">
        <p14:creationId xmlns:p14="http://schemas.microsoft.com/office/powerpoint/2010/main" val="2157316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CB81-3360-0B98-A6AC-EE4058C7F390}"/>
              </a:ext>
            </a:extLst>
          </p:cNvPr>
          <p:cNvSpPr>
            <a:spLocks noGrp="1"/>
          </p:cNvSpPr>
          <p:nvPr>
            <p:ph type="title"/>
          </p:nvPr>
        </p:nvSpPr>
        <p:spPr>
          <a:xfrm>
            <a:off x="601581" y="466346"/>
            <a:ext cx="5494419" cy="507831"/>
          </a:xfrm>
        </p:spPr>
        <p:txBody>
          <a:bodyPr/>
          <a:lstStyle/>
          <a:p>
            <a:r>
              <a:rPr lang="en-US" dirty="0"/>
              <a:t>PLABA_base_2</a:t>
            </a:r>
          </a:p>
        </p:txBody>
      </p:sp>
      <p:sp>
        <p:nvSpPr>
          <p:cNvPr id="3" name="Slide Number Placeholder 2">
            <a:extLst>
              <a:ext uri="{FF2B5EF4-FFF2-40B4-BE49-F238E27FC236}">
                <a16:creationId xmlns:a16="http://schemas.microsoft.com/office/drawing/2014/main" id="{572BD77E-7150-6E54-13B2-27DE8FBC2B8E}"/>
              </a:ext>
            </a:extLst>
          </p:cNvPr>
          <p:cNvSpPr>
            <a:spLocks noGrp="1"/>
          </p:cNvSpPr>
          <p:nvPr>
            <p:ph type="sldNum" sz="quarter" idx="10"/>
          </p:nvPr>
        </p:nvSpPr>
        <p:spPr/>
        <p:txBody>
          <a:bodyPr/>
          <a:lstStyle/>
          <a:p>
            <a:pPr>
              <a:defRPr/>
            </a:pPr>
            <a:fld id="{A48725E7-0BCD-FA4A-B64F-9E36BFFE79F3}" type="slidenum">
              <a:rPr lang="en-US" smtClean="0"/>
              <a:pPr>
                <a:defRPr/>
              </a:pPr>
              <a:t>29</a:t>
            </a:fld>
            <a:endParaRPr lang="en-US" dirty="0"/>
          </a:p>
        </p:txBody>
      </p:sp>
      <p:sp>
        <p:nvSpPr>
          <p:cNvPr id="8" name="Content Placeholder 7">
            <a:extLst>
              <a:ext uri="{FF2B5EF4-FFF2-40B4-BE49-F238E27FC236}">
                <a16:creationId xmlns:a16="http://schemas.microsoft.com/office/drawing/2014/main" id="{8F5C0EF4-DE89-9597-305B-7D1C3671D3F2}"/>
              </a:ext>
            </a:extLst>
          </p:cNvPr>
          <p:cNvSpPr>
            <a:spLocks noGrp="1"/>
          </p:cNvSpPr>
          <p:nvPr>
            <p:ph sz="quarter" idx="13"/>
          </p:nvPr>
        </p:nvSpPr>
        <p:spPr>
          <a:xfrm>
            <a:off x="6096000" y="1295400"/>
            <a:ext cx="5334000" cy="4953000"/>
          </a:xfrm>
        </p:spPr>
        <p:txBody>
          <a:bodyPr/>
          <a:lstStyle/>
          <a:p>
            <a:pPr marL="342900" indent="-342900">
              <a:buFont typeface="Arial" panose="020B0604020202020204" pitchFamily="34" charset="0"/>
              <a:buChar char="•"/>
            </a:pPr>
            <a:r>
              <a:rPr lang="en-US" sz="2400" dirty="0"/>
              <a:t>Falcon 7B instruct</a:t>
            </a:r>
          </a:p>
          <a:p>
            <a:pPr marL="342900" indent="-342900">
              <a:buFont typeface="Arial" panose="020B0604020202020204" pitchFamily="34" charset="0"/>
              <a:buChar char="•"/>
            </a:pPr>
            <a:r>
              <a:rPr lang="en-US" sz="2400" dirty="0"/>
              <a:t>Zero-shot</a:t>
            </a:r>
          </a:p>
          <a:p>
            <a:pPr marL="342900" indent="-342900">
              <a:buFont typeface="Arial" panose="020B0604020202020204" pitchFamily="34" charset="0"/>
              <a:buChar char="•"/>
            </a:pPr>
            <a:r>
              <a:rPr lang="en-US" sz="2400" dirty="0"/>
              <a:t>Document-level</a:t>
            </a:r>
          </a:p>
          <a:p>
            <a:pPr marL="900113" lvl="1" indent="-342900"/>
            <a:r>
              <a:rPr lang="en-US" sz="2200" dirty="0"/>
              <a:t>Simpler prompt</a:t>
            </a:r>
          </a:p>
        </p:txBody>
      </p:sp>
      <p:sp>
        <p:nvSpPr>
          <p:cNvPr id="9" name="Content Placeholder 8">
            <a:extLst>
              <a:ext uri="{FF2B5EF4-FFF2-40B4-BE49-F238E27FC236}">
                <a16:creationId xmlns:a16="http://schemas.microsoft.com/office/drawing/2014/main" id="{C2EBDA59-7C6C-E0D6-CD36-EE129CF7706B}"/>
              </a:ext>
            </a:extLst>
          </p:cNvPr>
          <p:cNvSpPr>
            <a:spLocks noGrp="1"/>
          </p:cNvSpPr>
          <p:nvPr>
            <p:ph sz="quarter" idx="14"/>
          </p:nvPr>
        </p:nvSpPr>
        <p:spPr>
          <a:xfrm>
            <a:off x="598829" y="1295400"/>
            <a:ext cx="5334000" cy="4953000"/>
          </a:xfrm>
        </p:spPr>
        <p:txBody>
          <a:bodyPr/>
          <a:lstStyle/>
          <a:p>
            <a:pPr marL="342900" indent="-342900">
              <a:buFont typeface="Arial" panose="020B0604020202020204" pitchFamily="34" charset="0"/>
              <a:buChar char="•"/>
            </a:pPr>
            <a:r>
              <a:rPr lang="en-US" sz="2400" dirty="0"/>
              <a:t>GPT 3.5</a:t>
            </a:r>
          </a:p>
          <a:p>
            <a:pPr marL="342900" indent="-342900">
              <a:buFont typeface="Arial" panose="020B0604020202020204" pitchFamily="34" charset="0"/>
              <a:buChar char="•"/>
            </a:pPr>
            <a:r>
              <a:rPr lang="en-US" sz="2400" dirty="0"/>
              <a:t>Zero-shot</a:t>
            </a:r>
          </a:p>
          <a:p>
            <a:pPr marL="342900" indent="-342900">
              <a:buFont typeface="Arial" panose="020B0604020202020204" pitchFamily="34" charset="0"/>
              <a:buChar char="•"/>
            </a:pPr>
            <a:r>
              <a:rPr lang="en-US" sz="2400" dirty="0"/>
              <a:t>Document-level</a:t>
            </a:r>
          </a:p>
          <a:p>
            <a:pPr marL="900113" lvl="1" indent="-342900"/>
            <a:r>
              <a:rPr lang="en-US" sz="2000" dirty="0"/>
              <a:t>Prompted to rewrite each sentence</a:t>
            </a:r>
          </a:p>
          <a:p>
            <a:pPr marL="342900" indent="-342900">
              <a:buFont typeface="Arial" panose="020B0604020202020204" pitchFamily="34" charset="0"/>
              <a:buChar char="•"/>
            </a:pPr>
            <a:endParaRPr lang="en-US" sz="2400" dirty="0"/>
          </a:p>
        </p:txBody>
      </p:sp>
      <p:sp>
        <p:nvSpPr>
          <p:cNvPr id="10" name="Title 1">
            <a:extLst>
              <a:ext uri="{FF2B5EF4-FFF2-40B4-BE49-F238E27FC236}">
                <a16:creationId xmlns:a16="http://schemas.microsoft.com/office/drawing/2014/main" id="{0CCC50FF-055D-7FFA-C960-510784755CAD}"/>
              </a:ext>
            </a:extLst>
          </p:cNvPr>
          <p:cNvSpPr txBox="1">
            <a:spLocks/>
          </p:cNvSpPr>
          <p:nvPr/>
        </p:nvSpPr>
        <p:spPr bwMode="auto">
          <a:xfrm>
            <a:off x="6096000" y="466346"/>
            <a:ext cx="549441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a:lstStyle>
          <a:p>
            <a:r>
              <a:rPr lang="en-US" dirty="0"/>
              <a:t>PLABA_base_3</a:t>
            </a:r>
          </a:p>
        </p:txBody>
      </p:sp>
    </p:spTree>
    <p:extLst>
      <p:ext uri="{BB962C8B-B14F-4D97-AF65-F5344CB8AC3E}">
        <p14:creationId xmlns:p14="http://schemas.microsoft.com/office/powerpoint/2010/main" val="177165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bldLvl="5"/>
      <p:bldP spid="9" grpId="0" build="p" bldLvl="5"/>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B3AB3-928B-9700-2E4E-328EAB386738}"/>
              </a:ext>
            </a:extLst>
          </p:cNvPr>
          <p:cNvSpPr>
            <a:spLocks noGrp="1"/>
          </p:cNvSpPr>
          <p:nvPr>
            <p:ph type="title"/>
          </p:nvPr>
        </p:nvSpPr>
        <p:spPr/>
        <p:txBody>
          <a:bodyPr/>
          <a:lstStyle/>
          <a:p>
            <a:r>
              <a:rPr lang="en-US" dirty="0"/>
              <a:t>Teams</a:t>
            </a:r>
          </a:p>
        </p:txBody>
      </p:sp>
      <p:graphicFrame>
        <p:nvGraphicFramePr>
          <p:cNvPr id="4" name="Content Placeholder 3">
            <a:extLst>
              <a:ext uri="{FF2B5EF4-FFF2-40B4-BE49-F238E27FC236}">
                <a16:creationId xmlns:a16="http://schemas.microsoft.com/office/drawing/2014/main" id="{F8846421-0837-6D07-23C6-6C99118A28AD}"/>
              </a:ext>
            </a:extLst>
          </p:cNvPr>
          <p:cNvGraphicFramePr>
            <a:graphicFrameLocks noGrp="1"/>
          </p:cNvGraphicFramePr>
          <p:nvPr>
            <p:ph idx="4294967295"/>
            <p:extLst>
              <p:ext uri="{D42A27DB-BD31-4B8C-83A1-F6EECF244321}">
                <p14:modId xmlns:p14="http://schemas.microsoft.com/office/powerpoint/2010/main" val="1794567981"/>
              </p:ext>
            </p:extLst>
          </p:nvPr>
        </p:nvGraphicFramePr>
        <p:xfrm>
          <a:off x="1100891" y="4138458"/>
          <a:ext cx="9990218" cy="1854200"/>
        </p:xfrm>
        <a:graphic>
          <a:graphicData uri="http://schemas.openxmlformats.org/drawingml/2006/table">
            <a:tbl>
              <a:tblPr firstRow="1" bandRow="1">
                <a:tableStyleId>{F2DE63D5-997A-4646-A377-4702673A728D}</a:tableStyleId>
              </a:tblPr>
              <a:tblGrid>
                <a:gridCol w="1521434">
                  <a:extLst>
                    <a:ext uri="{9D8B030D-6E8A-4147-A177-3AD203B41FA5}">
                      <a16:colId xmlns:a16="http://schemas.microsoft.com/office/drawing/2014/main" val="48609986"/>
                    </a:ext>
                  </a:extLst>
                </a:gridCol>
                <a:gridCol w="2094847">
                  <a:extLst>
                    <a:ext uri="{9D8B030D-6E8A-4147-A177-3AD203B41FA5}">
                      <a16:colId xmlns:a16="http://schemas.microsoft.com/office/drawing/2014/main" val="1183091890"/>
                    </a:ext>
                  </a:extLst>
                </a:gridCol>
                <a:gridCol w="6373937">
                  <a:extLst>
                    <a:ext uri="{9D8B030D-6E8A-4147-A177-3AD203B41FA5}">
                      <a16:colId xmlns:a16="http://schemas.microsoft.com/office/drawing/2014/main" val="1380306485"/>
                    </a:ext>
                  </a:extLst>
                </a:gridCol>
              </a:tblGrid>
              <a:tr h="370840">
                <a:tc>
                  <a:txBody>
                    <a:bodyPr/>
                    <a:lstStyle/>
                    <a:p>
                      <a:r>
                        <a:rPr lang="en-US" sz="1800" dirty="0"/>
                        <a:t>Team</a:t>
                      </a:r>
                      <a:endParaRPr lang="en-US" sz="1800" dirty="0">
                        <a:latin typeface="+mn-lt"/>
                      </a:endParaRPr>
                    </a:p>
                  </a:txBody>
                  <a:tcPr/>
                </a:tc>
                <a:tc>
                  <a:txBody>
                    <a:bodyPr/>
                    <a:lstStyle/>
                    <a:p>
                      <a:r>
                        <a:rPr lang="en-US" sz="1800" dirty="0"/>
                        <a:t>Location</a:t>
                      </a:r>
                      <a:endParaRPr lang="en-US" sz="1800" dirty="0">
                        <a:latin typeface="+mn-lt"/>
                      </a:endParaRPr>
                    </a:p>
                  </a:txBody>
                  <a:tcPr/>
                </a:tc>
                <a:tc>
                  <a:txBody>
                    <a:bodyPr/>
                    <a:lstStyle/>
                    <a:p>
                      <a:r>
                        <a:rPr lang="en-US" sz="1800" dirty="0"/>
                        <a:t>Institute</a:t>
                      </a:r>
                      <a:endParaRPr lang="en-US" sz="1800" dirty="0">
                        <a:latin typeface="+mn-lt"/>
                      </a:endParaRPr>
                    </a:p>
                  </a:txBody>
                  <a:tcPr/>
                </a:tc>
                <a:extLst>
                  <a:ext uri="{0D108BD9-81ED-4DB2-BD59-A6C34878D82A}">
                    <a16:rowId xmlns:a16="http://schemas.microsoft.com/office/drawing/2014/main" val="2980962419"/>
                  </a:ext>
                </a:extLst>
              </a:tr>
              <a:tr h="370840">
                <a:tc>
                  <a:txBody>
                    <a:bodyPr/>
                    <a:lstStyle/>
                    <a:p>
                      <a:r>
                        <a:rPr lang="en-US" sz="1800" b="0" dirty="0" err="1"/>
                        <a:t>BoschAI</a:t>
                      </a:r>
                      <a:endParaRPr lang="en-US" sz="18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Germany</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Bosch Center for Artificial Intelligence </a:t>
                      </a:r>
                      <a:endParaRPr lang="en-US" sz="1800" dirty="0">
                        <a:latin typeface="+mn-lt"/>
                      </a:endParaRPr>
                    </a:p>
                  </a:txBody>
                  <a:tcPr/>
                </a:tc>
                <a:extLst>
                  <a:ext uri="{0D108BD9-81ED-4DB2-BD59-A6C34878D82A}">
                    <a16:rowId xmlns:a16="http://schemas.microsoft.com/office/drawing/2014/main" val="2305768857"/>
                  </a:ext>
                </a:extLst>
              </a:tr>
              <a:tr h="370840">
                <a:tc>
                  <a:txBody>
                    <a:bodyPr/>
                    <a:lstStyle/>
                    <a:p>
                      <a:r>
                        <a:rPr lang="en-US" sz="1800" b="0" dirty="0" err="1"/>
                        <a:t>Mason_NLP</a:t>
                      </a:r>
                      <a:endParaRPr lang="en-US" sz="18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effectLst/>
                        </a:rPr>
                        <a:t>Virginia, USA</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George Mason University</a:t>
                      </a:r>
                      <a:endParaRPr lang="en-US" sz="1800" dirty="0">
                        <a:latin typeface="+mn-lt"/>
                      </a:endParaRPr>
                    </a:p>
                  </a:txBody>
                  <a:tcPr/>
                </a:tc>
                <a:extLst>
                  <a:ext uri="{0D108BD9-81ED-4DB2-BD59-A6C34878D82A}">
                    <a16:rowId xmlns:a16="http://schemas.microsoft.com/office/drawing/2014/main" val="17088669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t>Bee_Manc</a:t>
                      </a:r>
                      <a:endParaRPr lang="en-US" sz="18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effectLst/>
                        </a:rPr>
                        <a:t>United Kingdom</a:t>
                      </a:r>
                      <a:endParaRPr lang="en-US" sz="1800" b="0" i="0" u="none" strike="noStrike" dirty="0">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dirty="0">
                          <a:solidFill>
                            <a:schemeClr val="dk1"/>
                          </a:solidFill>
                          <a:effectLst/>
                        </a:rPr>
                        <a:t>University of Manchester</a:t>
                      </a:r>
                      <a:endParaRPr lang="en-US" sz="1800" dirty="0">
                        <a:latin typeface="+mn-lt"/>
                      </a:endParaRPr>
                    </a:p>
                  </a:txBody>
                  <a:tcPr/>
                </a:tc>
                <a:extLst>
                  <a:ext uri="{0D108BD9-81ED-4DB2-BD59-A6C34878D82A}">
                    <a16:rowId xmlns:a16="http://schemas.microsoft.com/office/drawing/2014/main" val="2238211409"/>
                  </a:ext>
                </a:extLst>
              </a:tr>
              <a:tr h="370840">
                <a:tc>
                  <a:txBody>
                    <a:bodyPr/>
                    <a:lstStyle/>
                    <a:p>
                      <a:r>
                        <a:rPr lang="en-US" sz="1800" b="0" dirty="0"/>
                        <a:t>PTM3</a:t>
                      </a:r>
                      <a:endParaRPr lang="en-US" sz="1800" b="0"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u="none" strike="noStrike" dirty="0">
                          <a:effectLst/>
                        </a:rPr>
                        <a:t>West Bank/Spain</a:t>
                      </a:r>
                      <a:endParaRPr lang="en-US" sz="1800" b="0" i="0" u="none" strike="noStrike" dirty="0">
                        <a:effectLst/>
                        <a:latin typeface="+mn-lt"/>
                      </a:endParaRPr>
                    </a:p>
                  </a:txBody>
                  <a:tcPr/>
                </a:tc>
                <a:tc>
                  <a:txBody>
                    <a:bodyPr/>
                    <a:lstStyle/>
                    <a:p>
                      <a:r>
                        <a:rPr lang="en-US" sz="1800" b="0" u="none" strike="noStrike" kern="1200" dirty="0">
                          <a:solidFill>
                            <a:schemeClr val="dk1"/>
                          </a:solidFill>
                          <a:effectLst/>
                        </a:rPr>
                        <a:t>Palestine Tech. Univ. – </a:t>
                      </a:r>
                      <a:r>
                        <a:rPr lang="en-US" sz="1800" b="0" u="none" strike="noStrike" kern="1200" dirty="0" err="1">
                          <a:solidFill>
                            <a:schemeClr val="dk1"/>
                          </a:solidFill>
                          <a:effectLst/>
                        </a:rPr>
                        <a:t>Kadoorie</a:t>
                      </a:r>
                      <a:r>
                        <a:rPr lang="en-US" sz="1800" b="0" u="none" strike="noStrike" kern="1200" dirty="0">
                          <a:solidFill>
                            <a:schemeClr val="dk1"/>
                          </a:solidFill>
                          <a:effectLst/>
                        </a:rPr>
                        <a:t>; Univ. Carlos III de Madrid</a:t>
                      </a:r>
                      <a:endParaRPr lang="en-US" sz="1800" dirty="0">
                        <a:latin typeface="+mn-lt"/>
                      </a:endParaRPr>
                    </a:p>
                  </a:txBody>
                  <a:tcPr/>
                </a:tc>
                <a:extLst>
                  <a:ext uri="{0D108BD9-81ED-4DB2-BD59-A6C34878D82A}">
                    <a16:rowId xmlns:a16="http://schemas.microsoft.com/office/drawing/2014/main" val="1376775588"/>
                  </a:ext>
                </a:extLst>
              </a:tr>
            </a:tbl>
          </a:graphicData>
        </a:graphic>
      </p:graphicFrame>
      <p:grpSp>
        <p:nvGrpSpPr>
          <p:cNvPr id="5" name="Group 4">
            <a:extLst>
              <a:ext uri="{FF2B5EF4-FFF2-40B4-BE49-F238E27FC236}">
                <a16:creationId xmlns:a16="http://schemas.microsoft.com/office/drawing/2014/main" id="{04441321-922A-3483-6354-68325F9CEFC5}"/>
              </a:ext>
            </a:extLst>
          </p:cNvPr>
          <p:cNvGrpSpPr/>
          <p:nvPr/>
        </p:nvGrpSpPr>
        <p:grpSpPr>
          <a:xfrm>
            <a:off x="1769645" y="1168315"/>
            <a:ext cx="8652709" cy="2776004"/>
            <a:chOff x="1403131" y="1019745"/>
            <a:chExt cx="9385738" cy="3011178"/>
          </a:xfrm>
          <a:effectLst>
            <a:outerShdw blurRad="151741" dist="38100" dir="2700000" algn="tl" rotWithShape="0">
              <a:prstClr val="black">
                <a:alpha val="58224"/>
              </a:prstClr>
            </a:outerShdw>
          </a:effectLst>
        </p:grpSpPr>
        <p:pic>
          <p:nvPicPr>
            <p:cNvPr id="6" name="Picture 5">
              <a:extLst>
                <a:ext uri="{FF2B5EF4-FFF2-40B4-BE49-F238E27FC236}">
                  <a16:creationId xmlns:a16="http://schemas.microsoft.com/office/drawing/2014/main" id="{8FD0FF03-970A-6E5C-3CF1-7DE320AE87D3}"/>
                </a:ext>
              </a:extLst>
            </p:cNvPr>
            <p:cNvPicPr>
              <a:picLocks noChangeAspect="1"/>
            </p:cNvPicPr>
            <p:nvPr/>
          </p:nvPicPr>
          <p:blipFill rotWithShape="1">
            <a:blip r:embed="rId3"/>
            <a:srcRect t="6194" b="28812"/>
            <a:stretch/>
          </p:blipFill>
          <p:spPr>
            <a:xfrm>
              <a:off x="1403131" y="1019745"/>
              <a:ext cx="9385738" cy="3011178"/>
            </a:xfrm>
            <a:prstGeom prst="rect">
              <a:avLst/>
            </a:prstGeom>
          </p:spPr>
        </p:pic>
        <p:sp>
          <p:nvSpPr>
            <p:cNvPr id="7" name="5-Point Star 6">
              <a:extLst>
                <a:ext uri="{FF2B5EF4-FFF2-40B4-BE49-F238E27FC236}">
                  <a16:creationId xmlns:a16="http://schemas.microsoft.com/office/drawing/2014/main" id="{6157337E-6951-D582-6D76-74AE2F7125F8}"/>
                </a:ext>
              </a:extLst>
            </p:cNvPr>
            <p:cNvSpPr/>
            <p:nvPr/>
          </p:nvSpPr>
          <p:spPr>
            <a:xfrm>
              <a:off x="6917279" y="2371937"/>
              <a:ext cx="315311" cy="315311"/>
            </a:xfrm>
            <a:prstGeom prst="star5">
              <a:avLst/>
            </a:prstGeom>
            <a:solidFill>
              <a:srgbClr val="FFFF00"/>
            </a:solidFill>
            <a:ln>
              <a:noFill/>
            </a:ln>
            <a:effectLst>
              <a:outerShdw blurRad="50800" dist="63499" dir="2700000" sx="98000" sy="98000" algn="tl" rotWithShape="0">
                <a:prstClr val="black">
                  <a:alpha val="7214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4584B339-56C6-758B-442E-4369E1BF391E}"/>
                </a:ext>
              </a:extLst>
            </p:cNvPr>
            <p:cNvSpPr/>
            <p:nvPr/>
          </p:nvSpPr>
          <p:spPr>
            <a:xfrm>
              <a:off x="7455936" y="1832489"/>
              <a:ext cx="315311" cy="315311"/>
            </a:xfrm>
            <a:prstGeom prst="star5">
              <a:avLst/>
            </a:prstGeom>
            <a:solidFill>
              <a:srgbClr val="FFFF00"/>
            </a:solidFill>
            <a:ln>
              <a:noFill/>
            </a:ln>
            <a:effectLst>
              <a:outerShdw blurRad="50800" dist="63499" dir="2700000" sx="98000" sy="98000" algn="tl" rotWithShape="0">
                <a:prstClr val="black">
                  <a:alpha val="7214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A5EE41F8-71C9-D921-A38B-E686AAAE3A43}"/>
                </a:ext>
              </a:extLst>
            </p:cNvPr>
            <p:cNvSpPr/>
            <p:nvPr/>
          </p:nvSpPr>
          <p:spPr>
            <a:xfrm>
              <a:off x="8916874" y="2732436"/>
              <a:ext cx="315311" cy="315311"/>
            </a:xfrm>
            <a:prstGeom prst="star5">
              <a:avLst/>
            </a:prstGeom>
            <a:solidFill>
              <a:srgbClr val="FFFF00"/>
            </a:solidFill>
            <a:ln>
              <a:noFill/>
            </a:ln>
            <a:effectLst>
              <a:outerShdw blurRad="50800" dist="63499" dir="2700000" sx="98000" sy="98000" algn="tl" rotWithShape="0">
                <a:prstClr val="black">
                  <a:alpha val="7214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4C866775-DC2A-B795-1F85-F7905E99824C}"/>
                </a:ext>
              </a:extLst>
            </p:cNvPr>
            <p:cNvSpPr/>
            <p:nvPr/>
          </p:nvSpPr>
          <p:spPr>
            <a:xfrm>
              <a:off x="3682721" y="2438145"/>
              <a:ext cx="315311" cy="315311"/>
            </a:xfrm>
            <a:prstGeom prst="star5">
              <a:avLst/>
            </a:prstGeom>
            <a:solidFill>
              <a:srgbClr val="FFFF00"/>
            </a:solidFill>
            <a:ln>
              <a:noFill/>
            </a:ln>
            <a:effectLst>
              <a:outerShdw blurRad="50800" dist="63499" dir="2700000" sx="98000" sy="98000" algn="tl" rotWithShape="0">
                <a:prstClr val="black">
                  <a:alpha val="7214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56F51051-233C-0B86-7A2A-DF2B46D5F7D8}"/>
                </a:ext>
              </a:extLst>
            </p:cNvPr>
            <p:cNvSpPr/>
            <p:nvPr/>
          </p:nvSpPr>
          <p:spPr>
            <a:xfrm>
              <a:off x="7074934" y="1447729"/>
              <a:ext cx="315311" cy="315311"/>
            </a:xfrm>
            <a:prstGeom prst="star5">
              <a:avLst/>
            </a:prstGeom>
            <a:solidFill>
              <a:srgbClr val="FFFF00"/>
            </a:solidFill>
            <a:ln>
              <a:noFill/>
            </a:ln>
            <a:effectLst>
              <a:outerShdw blurRad="50800" dist="63499" dir="2700000" sx="98000" sy="98000" algn="tl" rotWithShape="0">
                <a:prstClr val="black">
                  <a:alpha val="7214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5650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0718-D978-3582-43DC-452ED098E4C1}"/>
              </a:ext>
            </a:extLst>
          </p:cNvPr>
          <p:cNvSpPr>
            <a:spLocks noGrp="1"/>
          </p:cNvSpPr>
          <p:nvPr>
            <p:ph type="title"/>
          </p:nvPr>
        </p:nvSpPr>
        <p:spPr/>
        <p:txBody>
          <a:bodyPr/>
          <a:lstStyle/>
          <a:p>
            <a:r>
              <a:rPr lang="en-US" dirty="0"/>
              <a:t>Submissions</a:t>
            </a:r>
          </a:p>
        </p:txBody>
      </p:sp>
      <p:graphicFrame>
        <p:nvGraphicFramePr>
          <p:cNvPr id="4" name="Content Placeholder 3">
            <a:extLst>
              <a:ext uri="{FF2B5EF4-FFF2-40B4-BE49-F238E27FC236}">
                <a16:creationId xmlns:a16="http://schemas.microsoft.com/office/drawing/2014/main" id="{76BD9266-7712-CBE2-8038-14483639E2BA}"/>
              </a:ext>
            </a:extLst>
          </p:cNvPr>
          <p:cNvGraphicFramePr>
            <a:graphicFrameLocks noGrp="1"/>
          </p:cNvGraphicFramePr>
          <p:nvPr>
            <p:ph idx="1"/>
            <p:extLst>
              <p:ext uri="{D42A27DB-BD31-4B8C-83A1-F6EECF244321}">
                <p14:modId xmlns:p14="http://schemas.microsoft.com/office/powerpoint/2010/main" val="815711643"/>
              </p:ext>
            </p:extLst>
          </p:nvPr>
        </p:nvGraphicFramePr>
        <p:xfrm>
          <a:off x="381000" y="1190469"/>
          <a:ext cx="11430000" cy="5156200"/>
        </p:xfrm>
        <a:graphic>
          <a:graphicData uri="http://schemas.openxmlformats.org/drawingml/2006/table">
            <a:tbl>
              <a:tblPr firstRow="1" bandRow="1">
                <a:solidFill>
                  <a:schemeClr val="accent3">
                    <a:lumMod val="20000"/>
                    <a:lumOff val="80000"/>
                  </a:schemeClr>
                </a:solidFill>
                <a:tableStyleId>{F5AB1C69-6EDB-4FF4-983F-18BD219EF322}</a:tableStyleId>
              </a:tblPr>
              <a:tblGrid>
                <a:gridCol w="1600200">
                  <a:extLst>
                    <a:ext uri="{9D8B030D-6E8A-4147-A177-3AD203B41FA5}">
                      <a16:colId xmlns:a16="http://schemas.microsoft.com/office/drawing/2014/main" val="266161571"/>
                    </a:ext>
                  </a:extLst>
                </a:gridCol>
                <a:gridCol w="630067">
                  <a:extLst>
                    <a:ext uri="{9D8B030D-6E8A-4147-A177-3AD203B41FA5}">
                      <a16:colId xmlns:a16="http://schemas.microsoft.com/office/drawing/2014/main" val="407962309"/>
                    </a:ext>
                  </a:extLst>
                </a:gridCol>
                <a:gridCol w="9199733">
                  <a:extLst>
                    <a:ext uri="{9D8B030D-6E8A-4147-A177-3AD203B41FA5}">
                      <a16:colId xmlns:a16="http://schemas.microsoft.com/office/drawing/2014/main" val="2998943441"/>
                    </a:ext>
                  </a:extLst>
                </a:gridCol>
              </a:tblGrid>
              <a:tr h="370840">
                <a:tc>
                  <a:txBody>
                    <a:bodyPr/>
                    <a:lstStyle/>
                    <a:p>
                      <a:r>
                        <a:rPr lang="en-US" sz="1600" dirty="0"/>
                        <a:t>Team</a:t>
                      </a:r>
                    </a:p>
                  </a:txBody>
                  <a:tcPr/>
                </a:tc>
                <a:tc>
                  <a:txBody>
                    <a:bodyPr/>
                    <a:lstStyle/>
                    <a:p>
                      <a:r>
                        <a:rPr lang="en-US" sz="1600" dirty="0"/>
                        <a:t>Sub.</a:t>
                      </a:r>
                    </a:p>
                  </a:txBody>
                  <a:tcPr/>
                </a:tc>
                <a:tc>
                  <a:txBody>
                    <a:bodyPr/>
                    <a:lstStyle/>
                    <a:p>
                      <a:r>
                        <a:rPr lang="en-US" sz="1600" dirty="0"/>
                        <a:t>Description</a:t>
                      </a:r>
                    </a:p>
                  </a:txBody>
                  <a:tcPr/>
                </a:tc>
                <a:extLst>
                  <a:ext uri="{0D108BD9-81ED-4DB2-BD59-A6C34878D82A}">
                    <a16:rowId xmlns:a16="http://schemas.microsoft.com/office/drawing/2014/main" val="1335774207"/>
                  </a:ext>
                </a:extLst>
              </a:tr>
              <a:tr h="370840">
                <a:tc rowSpan="3">
                  <a:txBody>
                    <a:bodyPr/>
                    <a:lstStyle/>
                    <a:p>
                      <a:r>
                        <a:rPr lang="en-US" sz="1600" b="1" dirty="0" err="1"/>
                        <a:t>valeknappich</a:t>
                      </a:r>
                      <a:endParaRPr lang="en-US" sz="1600" b="1" dirty="0"/>
                    </a:p>
                  </a:txBody>
                  <a:tcPr anchor="ctr">
                    <a:solidFill>
                      <a:schemeClr val="accent3">
                        <a:lumMod val="40000"/>
                        <a:lumOff val="60000"/>
                      </a:schemeClr>
                    </a:solidFill>
                  </a:tcPr>
                </a:tc>
                <a:tc>
                  <a:txBody>
                    <a:bodyPr/>
                    <a:lstStyle/>
                    <a:p>
                      <a:pPr algn="ctr"/>
                      <a:r>
                        <a:rPr lang="en-US" sz="1600" b="1" dirty="0"/>
                        <a:t>1</a:t>
                      </a:r>
                    </a:p>
                  </a:txBody>
                  <a:tcPr anchor="ctr">
                    <a:solidFill>
                      <a:schemeClr val="accent3">
                        <a:lumMod val="40000"/>
                        <a:lumOff val="60000"/>
                      </a:schemeClr>
                    </a:solidFill>
                  </a:tcPr>
                </a:tc>
                <a:tc>
                  <a:txBody>
                    <a:bodyPr/>
                    <a:lstStyle/>
                    <a:p>
                      <a:r>
                        <a:rPr lang="en-US" sz="1600" dirty="0"/>
                        <a:t>“</a:t>
                      </a:r>
                      <a:r>
                        <a:rPr lang="en-US" sz="1600" dirty="0" err="1"/>
                        <a:t>LLama</a:t>
                      </a:r>
                      <a:r>
                        <a:rPr lang="en-US" sz="1600" dirty="0"/>
                        <a:t> 13B trained with token-based weight losses derived from diffs between source and target. For every sentence, a simplification is generated with varying temperatures. The best simplification is then selected using ChatGPT.”</a:t>
                      </a:r>
                    </a:p>
                  </a:txBody>
                  <a:tcPr>
                    <a:solidFill>
                      <a:schemeClr val="accent3">
                        <a:lumMod val="40000"/>
                        <a:lumOff val="60000"/>
                      </a:schemeClr>
                    </a:solidFill>
                  </a:tcPr>
                </a:tc>
                <a:extLst>
                  <a:ext uri="{0D108BD9-81ED-4DB2-BD59-A6C34878D82A}">
                    <a16:rowId xmlns:a16="http://schemas.microsoft.com/office/drawing/2014/main" val="92242725"/>
                  </a:ext>
                </a:extLst>
              </a:tr>
              <a:tr h="370840">
                <a:tc vMerge="1">
                  <a:txBody>
                    <a:bodyPr/>
                    <a:lstStyle/>
                    <a:p>
                      <a:endParaRPr lang="en-US" dirty="0"/>
                    </a:p>
                  </a:txBody>
                  <a:tcPr/>
                </a:tc>
                <a:tc>
                  <a:txBody>
                    <a:bodyPr/>
                    <a:lstStyle/>
                    <a:p>
                      <a:pPr algn="ctr"/>
                      <a:r>
                        <a:rPr lang="en-US" sz="1600" b="1" dirty="0"/>
                        <a:t>2</a:t>
                      </a:r>
                    </a:p>
                  </a:txBody>
                  <a:tcPr anchor="ctr">
                    <a:solidFill>
                      <a:schemeClr val="accent3">
                        <a:lumMod val="40000"/>
                        <a:lumOff val="60000"/>
                      </a:schemeClr>
                    </a:solidFill>
                  </a:tcPr>
                </a:tc>
                <a:tc>
                  <a:txBody>
                    <a:bodyPr/>
                    <a:lstStyle/>
                    <a:p>
                      <a:r>
                        <a:rPr lang="en-US" sz="1600" dirty="0"/>
                        <a:t>“</a:t>
                      </a:r>
                      <a:r>
                        <a:rPr lang="en-US" sz="1600" dirty="0" err="1"/>
                        <a:t>LLama</a:t>
                      </a:r>
                      <a:r>
                        <a:rPr lang="en-US" sz="1600" dirty="0"/>
                        <a:t> 13B trained with token-based weight losses derived from diffs between source and target.”</a:t>
                      </a:r>
                    </a:p>
                  </a:txBody>
                  <a:tcPr>
                    <a:solidFill>
                      <a:schemeClr val="accent3">
                        <a:lumMod val="40000"/>
                        <a:lumOff val="60000"/>
                      </a:schemeClr>
                    </a:solidFill>
                  </a:tcPr>
                </a:tc>
                <a:extLst>
                  <a:ext uri="{0D108BD9-81ED-4DB2-BD59-A6C34878D82A}">
                    <a16:rowId xmlns:a16="http://schemas.microsoft.com/office/drawing/2014/main" val="133096571"/>
                  </a:ext>
                </a:extLst>
              </a:tr>
              <a:tr h="370840">
                <a:tc vMerge="1">
                  <a:txBody>
                    <a:bodyPr/>
                    <a:lstStyle/>
                    <a:p>
                      <a:endParaRPr lang="en-US" dirty="0"/>
                    </a:p>
                  </a:txBody>
                  <a:tcPr/>
                </a:tc>
                <a:tc>
                  <a:txBody>
                    <a:bodyPr/>
                    <a:lstStyle/>
                    <a:p>
                      <a:pPr algn="ctr"/>
                      <a:r>
                        <a:rPr lang="en-US" sz="1600" b="1" dirty="0"/>
                        <a:t>3</a:t>
                      </a:r>
                    </a:p>
                  </a:txBody>
                  <a:tcPr anchor="ctr">
                    <a:solidFill>
                      <a:schemeClr val="accent3">
                        <a:lumMod val="40000"/>
                        <a:lumOff val="60000"/>
                      </a:schemeClr>
                    </a:solidFill>
                  </a:tcPr>
                </a:tc>
                <a:tc>
                  <a:txBody>
                    <a:bodyPr/>
                    <a:lstStyle/>
                    <a:p>
                      <a:r>
                        <a:rPr lang="en-US" sz="1600" dirty="0"/>
                        <a:t>“Zero-shot prompting of ChatGPT in a sentence-by-sentence fashion.”</a:t>
                      </a:r>
                    </a:p>
                  </a:txBody>
                  <a:tcPr>
                    <a:solidFill>
                      <a:schemeClr val="accent3">
                        <a:lumMod val="40000"/>
                        <a:lumOff val="60000"/>
                      </a:schemeClr>
                    </a:solidFill>
                  </a:tcPr>
                </a:tc>
                <a:extLst>
                  <a:ext uri="{0D108BD9-81ED-4DB2-BD59-A6C34878D82A}">
                    <a16:rowId xmlns:a16="http://schemas.microsoft.com/office/drawing/2014/main" val="3332631380"/>
                  </a:ext>
                </a:extLst>
              </a:tr>
              <a:tr h="370840">
                <a:tc rowSpan="3">
                  <a:txBody>
                    <a:bodyPr/>
                    <a:lstStyle/>
                    <a:p>
                      <a:r>
                        <a:rPr lang="en-US" sz="1600" b="1" dirty="0" err="1"/>
                        <a:t>Mason_NLP</a:t>
                      </a:r>
                      <a:endParaRPr lang="en-US" sz="1600" b="1" dirty="0"/>
                    </a:p>
                  </a:txBody>
                  <a:tcPr anchor="ctr">
                    <a:solidFill>
                      <a:schemeClr val="accent3">
                        <a:lumMod val="20000"/>
                        <a:lumOff val="80000"/>
                      </a:schemeClr>
                    </a:solidFill>
                  </a:tcPr>
                </a:tc>
                <a:tc>
                  <a:txBody>
                    <a:bodyPr/>
                    <a:lstStyle/>
                    <a:p>
                      <a:pPr algn="ctr"/>
                      <a:r>
                        <a:rPr lang="en-US" sz="1600" b="1" dirty="0"/>
                        <a:t>1</a:t>
                      </a:r>
                    </a:p>
                  </a:txBody>
                  <a:tcPr anchor="ctr">
                    <a:solidFill>
                      <a:schemeClr val="accent3">
                        <a:lumMod val="20000"/>
                        <a:lumOff val="80000"/>
                      </a:schemeClr>
                    </a:solidFill>
                  </a:tcPr>
                </a:tc>
                <a:tc>
                  <a:txBody>
                    <a:bodyPr/>
                    <a:lstStyle/>
                    <a:p>
                      <a:r>
                        <a:rPr lang="en-US" sz="1600" dirty="0"/>
                        <a:t>“One shot, instruction tuning on GPT-4. Instructions were custom-designed for this task.</a:t>
                      </a:r>
                    </a:p>
                    <a:p>
                      <a:r>
                        <a:rPr lang="en-US" sz="1600" dirty="0"/>
                        <a:t>This had a top preference in our human evaluation.”</a:t>
                      </a:r>
                    </a:p>
                  </a:txBody>
                  <a:tcPr>
                    <a:solidFill>
                      <a:schemeClr val="accent3">
                        <a:lumMod val="20000"/>
                        <a:lumOff val="80000"/>
                      </a:schemeClr>
                    </a:solidFill>
                  </a:tcPr>
                </a:tc>
                <a:extLst>
                  <a:ext uri="{0D108BD9-81ED-4DB2-BD59-A6C34878D82A}">
                    <a16:rowId xmlns:a16="http://schemas.microsoft.com/office/drawing/2014/main" val="3706098741"/>
                  </a:ext>
                </a:extLst>
              </a:tr>
              <a:tr h="370840">
                <a:tc vMerge="1">
                  <a:txBody>
                    <a:bodyPr/>
                    <a:lstStyle/>
                    <a:p>
                      <a:endParaRPr lang="en-US" dirty="0"/>
                    </a:p>
                  </a:txBody>
                  <a:tcPr/>
                </a:tc>
                <a:tc>
                  <a:txBody>
                    <a:bodyPr/>
                    <a:lstStyle/>
                    <a:p>
                      <a:pPr algn="ctr"/>
                      <a:r>
                        <a:rPr lang="en-US" sz="1600" b="1" dirty="0"/>
                        <a:t>2</a:t>
                      </a:r>
                    </a:p>
                  </a:txBody>
                  <a:tcPr anchor="c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“Predictions from a GPT3.5 instruction-tuned model on the training set and had a second preference in our human evaluation.”</a:t>
                      </a:r>
                    </a:p>
                  </a:txBody>
                  <a:tcPr>
                    <a:solidFill>
                      <a:schemeClr val="accent3">
                        <a:lumMod val="20000"/>
                        <a:lumOff val="80000"/>
                      </a:schemeClr>
                    </a:solidFill>
                  </a:tcPr>
                </a:tc>
                <a:extLst>
                  <a:ext uri="{0D108BD9-81ED-4DB2-BD59-A6C34878D82A}">
                    <a16:rowId xmlns:a16="http://schemas.microsoft.com/office/drawing/2014/main" val="3857501810"/>
                  </a:ext>
                </a:extLst>
              </a:tr>
              <a:tr h="370840">
                <a:tc vMerge="1">
                  <a:txBody>
                    <a:bodyPr/>
                    <a:lstStyle/>
                    <a:p>
                      <a:endParaRPr lang="en-US" dirty="0"/>
                    </a:p>
                  </a:txBody>
                  <a:tcPr/>
                </a:tc>
                <a:tc>
                  <a:txBody>
                    <a:bodyPr/>
                    <a:lstStyle/>
                    <a:p>
                      <a:pPr algn="ctr"/>
                      <a:r>
                        <a:rPr lang="en-US" sz="1600" b="1" dirty="0"/>
                        <a:t>3</a:t>
                      </a:r>
                    </a:p>
                  </a:txBody>
                  <a:tcPr anchor="ctr">
                    <a:solidFill>
                      <a:schemeClr val="accent3">
                        <a:lumMod val="20000"/>
                        <a:lumOff val="80000"/>
                      </a:schemeClr>
                    </a:solidFill>
                  </a:tcPr>
                </a:tc>
                <a:tc>
                  <a:txBody>
                    <a:bodyPr/>
                    <a:lstStyle/>
                    <a:p>
                      <a:r>
                        <a:rPr lang="en-US" sz="1600" dirty="0"/>
                        <a:t>“Predictions from the model LLaMa13B-chat fine-tuned on the PLABA training set. This model had 3rd preference in our human evaluation.”</a:t>
                      </a:r>
                    </a:p>
                  </a:txBody>
                  <a:tcPr>
                    <a:solidFill>
                      <a:schemeClr val="accent3">
                        <a:lumMod val="20000"/>
                        <a:lumOff val="80000"/>
                      </a:schemeClr>
                    </a:solidFill>
                  </a:tcPr>
                </a:tc>
                <a:extLst>
                  <a:ext uri="{0D108BD9-81ED-4DB2-BD59-A6C34878D82A}">
                    <a16:rowId xmlns:a16="http://schemas.microsoft.com/office/drawing/2014/main" val="1212103154"/>
                  </a:ext>
                </a:extLst>
              </a:tr>
              <a:tr h="370840">
                <a:tc rowSpan="3">
                  <a:txBody>
                    <a:bodyPr/>
                    <a:lstStyle/>
                    <a:p>
                      <a:r>
                        <a:rPr lang="en-US" sz="1600" b="1" dirty="0" err="1"/>
                        <a:t>Bee_Man</a:t>
                      </a:r>
                      <a:endParaRPr lang="en-US" sz="1600" b="1" dirty="0"/>
                    </a:p>
                  </a:txBody>
                  <a:tcPr anchor="ctr">
                    <a:solidFill>
                      <a:schemeClr val="accent3">
                        <a:lumMod val="40000"/>
                        <a:lumOff val="60000"/>
                      </a:schemeClr>
                    </a:solidFill>
                  </a:tcPr>
                </a:tc>
                <a:tc>
                  <a:txBody>
                    <a:bodyPr/>
                    <a:lstStyle/>
                    <a:p>
                      <a:pPr algn="ctr"/>
                      <a:r>
                        <a:rPr lang="en-US" sz="1600" b="1" dirty="0"/>
                        <a:t>1</a:t>
                      </a:r>
                    </a:p>
                  </a:txBody>
                  <a:tcPr anchor="ctr">
                    <a:solidFill>
                      <a:schemeClr val="accent3">
                        <a:lumMod val="40000"/>
                        <a:lumOff val="60000"/>
                      </a:schemeClr>
                    </a:solidFill>
                  </a:tcPr>
                </a:tc>
                <a:tc>
                  <a:txBody>
                    <a:bodyPr/>
                    <a:lstStyle/>
                    <a:p>
                      <a:r>
                        <a:rPr lang="en-US" sz="1600" dirty="0"/>
                        <a:t>“Bart-large with control tokens”</a:t>
                      </a:r>
                    </a:p>
                  </a:txBody>
                  <a:tcPr>
                    <a:solidFill>
                      <a:schemeClr val="accent3">
                        <a:lumMod val="40000"/>
                        <a:lumOff val="60000"/>
                      </a:schemeClr>
                    </a:solidFill>
                  </a:tcPr>
                </a:tc>
                <a:extLst>
                  <a:ext uri="{0D108BD9-81ED-4DB2-BD59-A6C34878D82A}">
                    <a16:rowId xmlns:a16="http://schemas.microsoft.com/office/drawing/2014/main" val="4251422515"/>
                  </a:ext>
                </a:extLst>
              </a:tr>
              <a:tr h="370840">
                <a:tc vMerge="1">
                  <a:txBody>
                    <a:bodyPr/>
                    <a:lstStyle/>
                    <a:p>
                      <a:endParaRPr lang="en-US" dirty="0"/>
                    </a:p>
                  </a:txBody>
                  <a:tcPr/>
                </a:tc>
                <a:tc>
                  <a:txBody>
                    <a:bodyPr/>
                    <a:lstStyle/>
                    <a:p>
                      <a:pPr algn="ctr"/>
                      <a:r>
                        <a:rPr lang="en-US" sz="1600" b="1" dirty="0"/>
                        <a:t>2</a:t>
                      </a:r>
                    </a:p>
                  </a:txBody>
                  <a:tcPr anchor="ctr">
                    <a:solidFill>
                      <a:schemeClr val="accent3">
                        <a:lumMod val="40000"/>
                        <a:lumOff val="60000"/>
                      </a:schemeClr>
                    </a:solidFill>
                  </a:tcPr>
                </a:tc>
                <a:tc>
                  <a:txBody>
                    <a:bodyPr/>
                    <a:lstStyle/>
                    <a:p>
                      <a:r>
                        <a:rPr lang="en-US" sz="1600" dirty="0"/>
                        <a:t>“T5”</a:t>
                      </a:r>
                    </a:p>
                  </a:txBody>
                  <a:tcPr>
                    <a:solidFill>
                      <a:schemeClr val="accent3">
                        <a:lumMod val="40000"/>
                        <a:lumOff val="60000"/>
                      </a:schemeClr>
                    </a:solidFill>
                  </a:tcPr>
                </a:tc>
                <a:extLst>
                  <a:ext uri="{0D108BD9-81ED-4DB2-BD59-A6C34878D82A}">
                    <a16:rowId xmlns:a16="http://schemas.microsoft.com/office/drawing/2014/main" val="3725388048"/>
                  </a:ext>
                </a:extLst>
              </a:tr>
              <a:tr h="370840">
                <a:tc vMerge="1">
                  <a:txBody>
                    <a:bodyPr/>
                    <a:lstStyle/>
                    <a:p>
                      <a:endParaRPr lang="en-US" dirty="0"/>
                    </a:p>
                  </a:txBody>
                  <a:tcPr/>
                </a:tc>
                <a:tc>
                  <a:txBody>
                    <a:bodyPr/>
                    <a:lstStyle/>
                    <a:p>
                      <a:pPr algn="ctr"/>
                      <a:r>
                        <a:rPr lang="en-US" sz="1600" b="1" dirty="0"/>
                        <a:t>3</a:t>
                      </a:r>
                    </a:p>
                  </a:txBody>
                  <a:tcPr anchor="ctr">
                    <a:solidFill>
                      <a:schemeClr val="accent3">
                        <a:lumMod val="40000"/>
                        <a:lumOff val="60000"/>
                      </a:schemeClr>
                    </a:solidFill>
                  </a:tcPr>
                </a:tc>
                <a:tc>
                  <a:txBody>
                    <a:bodyPr/>
                    <a:lstStyle/>
                    <a:p>
                      <a:r>
                        <a:rPr lang="en-US" sz="1600" dirty="0"/>
                        <a:t>“sci-T5”</a:t>
                      </a:r>
                    </a:p>
                  </a:txBody>
                  <a:tcPr>
                    <a:solidFill>
                      <a:schemeClr val="accent3">
                        <a:lumMod val="40000"/>
                        <a:lumOff val="60000"/>
                      </a:schemeClr>
                    </a:solidFill>
                  </a:tcPr>
                </a:tc>
                <a:extLst>
                  <a:ext uri="{0D108BD9-81ED-4DB2-BD59-A6C34878D82A}">
                    <a16:rowId xmlns:a16="http://schemas.microsoft.com/office/drawing/2014/main" val="2750463778"/>
                  </a:ext>
                </a:extLst>
              </a:tr>
              <a:tr h="370840">
                <a:tc>
                  <a:txBody>
                    <a:bodyPr/>
                    <a:lstStyle/>
                    <a:p>
                      <a:r>
                        <a:rPr lang="en-US" sz="1600" b="1" dirty="0"/>
                        <a:t>PTM3</a:t>
                      </a:r>
                    </a:p>
                  </a:txBody>
                  <a:tcPr>
                    <a:solidFill>
                      <a:schemeClr val="accent3">
                        <a:lumMod val="20000"/>
                        <a:lumOff val="80000"/>
                      </a:schemeClr>
                    </a:solidFill>
                  </a:tcPr>
                </a:tc>
                <a:tc>
                  <a:txBody>
                    <a:bodyPr/>
                    <a:lstStyle/>
                    <a:p>
                      <a:pPr algn="ctr"/>
                      <a:r>
                        <a:rPr lang="en-US" sz="1600" b="1" dirty="0"/>
                        <a:t>1</a:t>
                      </a:r>
                    </a:p>
                  </a:txBody>
                  <a:tcPr anchor="ctr">
                    <a:solidFill>
                      <a:schemeClr val="accent3">
                        <a:lumMod val="20000"/>
                        <a:lumOff val="80000"/>
                      </a:schemeClr>
                    </a:solidFill>
                  </a:tcPr>
                </a:tc>
                <a:tc>
                  <a:txBody>
                    <a:bodyPr/>
                    <a:lstStyle/>
                    <a:p>
                      <a:r>
                        <a:rPr lang="en-US" sz="1600" dirty="0"/>
                        <a:t>“Zero-shot adaptation for  biomedical abstracts with  </a:t>
                      </a:r>
                      <a:r>
                        <a:rPr lang="en-US" sz="1600" dirty="0" err="1"/>
                        <a:t>biobart</a:t>
                      </a:r>
                      <a:r>
                        <a:rPr lang="en-US" sz="1600" dirty="0"/>
                        <a:t> model version 2"</a:t>
                      </a:r>
                    </a:p>
                  </a:txBody>
                  <a:tcPr>
                    <a:solidFill>
                      <a:schemeClr val="accent3">
                        <a:lumMod val="20000"/>
                        <a:lumOff val="80000"/>
                      </a:schemeClr>
                    </a:solidFill>
                  </a:tcPr>
                </a:tc>
                <a:extLst>
                  <a:ext uri="{0D108BD9-81ED-4DB2-BD59-A6C34878D82A}">
                    <a16:rowId xmlns:a16="http://schemas.microsoft.com/office/drawing/2014/main" val="172699117"/>
                  </a:ext>
                </a:extLst>
              </a:tr>
            </a:tbl>
          </a:graphicData>
        </a:graphic>
      </p:graphicFrame>
    </p:spTree>
    <p:extLst>
      <p:ext uri="{BB962C8B-B14F-4D97-AF65-F5344CB8AC3E}">
        <p14:creationId xmlns:p14="http://schemas.microsoft.com/office/powerpoint/2010/main" val="309903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5. </a:t>
            </a:r>
            <a:r>
              <a:rPr lang="en-US" sz="4800" dirty="0">
                <a:latin typeface="YaleNew" panose="02000602050000020003" pitchFamily="2" charset="77"/>
              </a:rPr>
              <a:t>Manual and Automatic Results</a:t>
            </a:r>
          </a:p>
        </p:txBody>
      </p:sp>
    </p:spTree>
    <p:extLst>
      <p:ext uri="{BB962C8B-B14F-4D97-AF65-F5344CB8AC3E}">
        <p14:creationId xmlns:p14="http://schemas.microsoft.com/office/powerpoint/2010/main" val="28633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EB33-0C61-AA59-B55A-B92AFA71312D}"/>
              </a:ext>
            </a:extLst>
          </p:cNvPr>
          <p:cNvSpPr>
            <a:spLocks noGrp="1"/>
          </p:cNvSpPr>
          <p:nvPr>
            <p:ph type="title"/>
          </p:nvPr>
        </p:nvSpPr>
        <p:spPr/>
        <p:txBody>
          <a:bodyPr/>
          <a:lstStyle/>
          <a:p>
            <a:r>
              <a:rPr lang="en-US" dirty="0"/>
              <a:t>Results Summary</a:t>
            </a:r>
          </a:p>
        </p:txBody>
      </p:sp>
      <p:graphicFrame>
        <p:nvGraphicFramePr>
          <p:cNvPr id="4" name="Content Placeholder 3">
            <a:extLst>
              <a:ext uri="{FF2B5EF4-FFF2-40B4-BE49-F238E27FC236}">
                <a16:creationId xmlns:a16="http://schemas.microsoft.com/office/drawing/2014/main" id="{6F2FC914-A478-494A-F890-A96B909A32E0}"/>
              </a:ext>
            </a:extLst>
          </p:cNvPr>
          <p:cNvGraphicFramePr>
            <a:graphicFrameLocks/>
          </p:cNvGraphicFramePr>
          <p:nvPr>
            <p:extLst>
              <p:ext uri="{D42A27DB-BD31-4B8C-83A1-F6EECF244321}">
                <p14:modId xmlns:p14="http://schemas.microsoft.com/office/powerpoint/2010/main" val="328106179"/>
              </p:ext>
            </p:extLst>
          </p:nvPr>
        </p:nvGraphicFramePr>
        <p:xfrm>
          <a:off x="776216" y="1867216"/>
          <a:ext cx="10639567" cy="3123568"/>
        </p:xfrm>
        <a:graphic>
          <a:graphicData uri="http://schemas.openxmlformats.org/drawingml/2006/table">
            <a:tbl>
              <a:tblPr firstRow="1" bandRow="1">
                <a:tableStyleId>{F2DE63D5-997A-4646-A377-4702673A728D}</a:tableStyleId>
              </a:tblPr>
              <a:tblGrid>
                <a:gridCol w="1966984">
                  <a:extLst>
                    <a:ext uri="{9D8B030D-6E8A-4147-A177-3AD203B41FA5}">
                      <a16:colId xmlns:a16="http://schemas.microsoft.com/office/drawing/2014/main" val="2279342985"/>
                    </a:ext>
                  </a:extLst>
                </a:gridCol>
                <a:gridCol w="1119116">
                  <a:extLst>
                    <a:ext uri="{9D8B030D-6E8A-4147-A177-3AD203B41FA5}">
                      <a16:colId xmlns:a16="http://schemas.microsoft.com/office/drawing/2014/main" val="1759116688"/>
                    </a:ext>
                  </a:extLst>
                </a:gridCol>
                <a:gridCol w="1203702">
                  <a:extLst>
                    <a:ext uri="{9D8B030D-6E8A-4147-A177-3AD203B41FA5}">
                      <a16:colId xmlns:a16="http://schemas.microsoft.com/office/drawing/2014/main" val="2000922938"/>
                    </a:ext>
                  </a:extLst>
                </a:gridCol>
                <a:gridCol w="6349765">
                  <a:extLst>
                    <a:ext uri="{9D8B030D-6E8A-4147-A177-3AD203B41FA5}">
                      <a16:colId xmlns:a16="http://schemas.microsoft.com/office/drawing/2014/main" val="2936042497"/>
                    </a:ext>
                  </a:extLst>
                </a:gridCol>
              </a:tblGrid>
              <a:tr h="35022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1" u="none" strike="noStrike" dirty="0">
                          <a:solidFill>
                            <a:schemeClr val="bg1"/>
                          </a:solidFill>
                          <a:effectLst/>
                        </a:rPr>
                        <a:t>Submission</a:t>
                      </a:r>
                      <a:endParaRPr lang="en-US" sz="1800" b="0" i="0" u="none" strike="noStrike" dirty="0">
                        <a:solidFill>
                          <a:schemeClr val="bg1"/>
                        </a:solidFill>
                        <a:effectLst/>
                        <a:latin typeface="+mn-lt"/>
                      </a:endParaRPr>
                    </a:p>
                  </a:txBody>
                  <a:tcPr marL="39013" marR="39013" marT="39013" marB="39013" anchor="ctr"/>
                </a:tc>
                <a:tc>
                  <a:txBody>
                    <a:bodyPr/>
                    <a:lstStyle/>
                    <a:p>
                      <a:pPr algn="ctr" fontAlgn="t">
                        <a:spcBef>
                          <a:spcPts val="0"/>
                        </a:spcBef>
                        <a:spcAft>
                          <a:spcPts val="0"/>
                        </a:spcAft>
                      </a:pPr>
                      <a:r>
                        <a:rPr lang="en-US" sz="1800" b="1" u="none" strike="noStrike" dirty="0">
                          <a:solidFill>
                            <a:schemeClr val="bg1"/>
                          </a:solidFill>
                          <a:effectLst/>
                        </a:rPr>
                        <a:t>Auto (SARI)</a:t>
                      </a:r>
                      <a:endParaRPr lang="en-US" sz="1800" b="1" u="none" strike="noStrike" dirty="0">
                        <a:solidFill>
                          <a:schemeClr val="bg1"/>
                        </a:solidFill>
                        <a:effectLst/>
                        <a:latin typeface="+mn-lt"/>
                      </a:endParaRPr>
                    </a:p>
                  </a:txBody>
                  <a:tcPr marL="39013" marR="39013" marT="39013" marB="39013" anchor="ctr"/>
                </a:tc>
                <a:tc>
                  <a:txBody>
                    <a:bodyPr/>
                    <a:lstStyle/>
                    <a:p>
                      <a:pPr algn="ctr" fontAlgn="t">
                        <a:spcBef>
                          <a:spcPts val="0"/>
                        </a:spcBef>
                        <a:spcAft>
                          <a:spcPts val="0"/>
                        </a:spcAft>
                      </a:pPr>
                      <a:r>
                        <a:rPr lang="en-US" sz="1800" b="1" u="none" strike="noStrike" dirty="0">
                          <a:solidFill>
                            <a:schemeClr val="bg1"/>
                          </a:solidFill>
                          <a:effectLst/>
                        </a:rPr>
                        <a:t>Manual (0-100)</a:t>
                      </a:r>
                      <a:endParaRPr lang="en-US" sz="1800" b="0" i="0" u="none" strike="noStrike" dirty="0">
                        <a:solidFill>
                          <a:schemeClr val="bg1"/>
                        </a:solidFill>
                        <a:effectLst/>
                        <a:latin typeface="+mn-lt"/>
                      </a:endParaRPr>
                    </a:p>
                  </a:txBody>
                  <a:tcPr marL="39013" marR="39013" marT="39013" marB="39013" anchor="ctr"/>
                </a:tc>
                <a:tc>
                  <a:txBody>
                    <a:bodyPr/>
                    <a:lstStyle/>
                    <a:p>
                      <a:pPr algn="ctr" fontAlgn="t">
                        <a:spcBef>
                          <a:spcPts val="0"/>
                        </a:spcBef>
                        <a:spcAft>
                          <a:spcPts val="0"/>
                        </a:spcAft>
                      </a:pPr>
                      <a:r>
                        <a:rPr lang="en-US" sz="1800" b="1" u="none" strike="noStrike" dirty="0">
                          <a:solidFill>
                            <a:schemeClr val="bg1"/>
                          </a:solidFill>
                          <a:effectLst/>
                        </a:rPr>
                        <a:t>Strategies</a:t>
                      </a:r>
                      <a:endParaRPr lang="en-US" sz="1800" b="1" i="0" u="none" strike="noStrike" dirty="0">
                        <a:solidFill>
                          <a:schemeClr val="bg1"/>
                        </a:solidFill>
                        <a:effectLst/>
                        <a:latin typeface="+mn-lt"/>
                      </a:endParaRPr>
                    </a:p>
                  </a:txBody>
                  <a:tcPr marL="39013" marR="39013" marT="39013" marB="39013" anchor="ctr"/>
                </a:tc>
                <a:extLst>
                  <a:ext uri="{0D108BD9-81ED-4DB2-BD59-A6C34878D82A}">
                    <a16:rowId xmlns:a16="http://schemas.microsoft.com/office/drawing/2014/main" val="3533473947"/>
                  </a:ext>
                </a:extLst>
              </a:tr>
              <a:tr h="307744">
                <a:tc>
                  <a:txBody>
                    <a:bodyPr/>
                    <a:lstStyle/>
                    <a:p>
                      <a:pPr algn="l" fontAlgn="t">
                        <a:spcBef>
                          <a:spcPts val="0"/>
                        </a:spcBef>
                        <a:spcAft>
                          <a:spcPts val="0"/>
                        </a:spcAft>
                      </a:pPr>
                      <a:r>
                        <a:rPr lang="en-US" sz="1800" b="1" u="none" strike="noStrike" dirty="0">
                          <a:solidFill>
                            <a:srgbClr val="000000"/>
                          </a:solidFill>
                          <a:effectLst/>
                        </a:rPr>
                        <a:t>PLABA_base_1</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solidFill>
                            <a:srgbClr val="000000"/>
                          </a:solidFill>
                          <a:effectLst/>
                        </a:rPr>
                        <a:t>35.97</a:t>
                      </a:r>
                      <a:endParaRPr lang="en-US" sz="1800"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1" u="none" strike="noStrike" dirty="0">
                          <a:solidFill>
                            <a:srgbClr val="000000"/>
                          </a:solidFill>
                          <a:effectLst/>
                        </a:rPr>
                        <a:t>92.82</a:t>
                      </a:r>
                      <a:endParaRPr lang="en-US" sz="1800" b="1"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effectLst/>
                        </a:rPr>
                        <a:t>GPT 3.5 zero-shot w/ autoregressive prompting</a:t>
                      </a:r>
                      <a:endParaRPr lang="en-US" sz="1800" b="0" i="0" u="none" strike="noStrike" dirty="0">
                        <a:effectLst/>
                        <a:latin typeface="+mn-lt"/>
                      </a:endParaRPr>
                    </a:p>
                  </a:txBody>
                  <a:tcPr marL="39013" marR="39013" marT="39013" marB="39013"/>
                </a:tc>
                <a:extLst>
                  <a:ext uri="{0D108BD9-81ED-4DB2-BD59-A6C34878D82A}">
                    <a16:rowId xmlns:a16="http://schemas.microsoft.com/office/drawing/2014/main" val="952820065"/>
                  </a:ext>
                </a:extLst>
              </a:tr>
              <a:tr h="307744">
                <a:tc>
                  <a:txBody>
                    <a:bodyPr/>
                    <a:lstStyle/>
                    <a:p>
                      <a:pPr algn="l" fontAlgn="t">
                        <a:spcBef>
                          <a:spcPts val="0"/>
                        </a:spcBef>
                        <a:spcAft>
                          <a:spcPts val="0"/>
                        </a:spcAft>
                      </a:pPr>
                      <a:r>
                        <a:rPr lang="en-US" sz="1800" b="1" u="none" strike="noStrike" dirty="0">
                          <a:solidFill>
                            <a:srgbClr val="000000"/>
                          </a:solidFill>
                          <a:effectLst/>
                        </a:rPr>
                        <a:t>PLABA_base_2*</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1" dirty="0">
                          <a:solidFill>
                            <a:srgbClr val="000000"/>
                          </a:solidFill>
                          <a:effectLst/>
                        </a:rPr>
                        <a:t>36.96</a:t>
                      </a:r>
                      <a:endParaRPr lang="en-US" sz="1800" b="1" dirty="0">
                        <a:effectLst/>
                      </a:endParaRPr>
                    </a:p>
                  </a:txBody>
                  <a:tcPr marL="39013" marR="39013" marT="39013" marB="39013"/>
                </a:tc>
                <a:tc>
                  <a:txBody>
                    <a:bodyPr/>
                    <a:lstStyle/>
                    <a:p>
                      <a:pPr algn="ctr" fontAlgn="t">
                        <a:spcBef>
                          <a:spcPts val="0"/>
                        </a:spcBef>
                        <a:spcAft>
                          <a:spcPts val="0"/>
                        </a:spcAft>
                      </a:pPr>
                      <a:r>
                        <a:rPr lang="en-US" sz="1900" b="0" u="none" strike="noStrike" dirty="0">
                          <a:solidFill>
                            <a:srgbClr val="000000"/>
                          </a:solidFill>
                          <a:effectLst/>
                        </a:rPr>
                        <a:t>89.54</a:t>
                      </a:r>
                      <a:endParaRPr lang="en-US" sz="1900" b="0" i="0" u="none" strike="noStrike" dirty="0">
                        <a:effectLst/>
                        <a:latin typeface="Arial" panose="020B0604020202020204" pitchFamily="34" charset="0"/>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effectLst/>
                        </a:rPr>
                        <a:t>GPT 3.5 zero-shot single prompt</a:t>
                      </a:r>
                      <a:endParaRPr lang="en-US" sz="1800" b="0" i="0" u="none" strike="noStrike" dirty="0">
                        <a:effectLst/>
                        <a:latin typeface="+mn-lt"/>
                      </a:endParaRPr>
                    </a:p>
                  </a:txBody>
                  <a:tcPr marL="39013" marR="39013" marT="39013" marB="39013"/>
                </a:tc>
                <a:extLst>
                  <a:ext uri="{0D108BD9-81ED-4DB2-BD59-A6C34878D82A}">
                    <a16:rowId xmlns:a16="http://schemas.microsoft.com/office/drawing/2014/main" val="1172754038"/>
                  </a:ext>
                </a:extLst>
              </a:tr>
              <a:tr h="307744">
                <a:tc>
                  <a:txBody>
                    <a:bodyPr/>
                    <a:lstStyle/>
                    <a:p>
                      <a:pPr algn="l" fontAlgn="t">
                        <a:spcBef>
                          <a:spcPts val="0"/>
                        </a:spcBef>
                        <a:spcAft>
                          <a:spcPts val="0"/>
                        </a:spcAft>
                      </a:pPr>
                      <a:r>
                        <a:rPr lang="en-US" sz="1800" b="1" u="none" strike="noStrike" dirty="0">
                          <a:solidFill>
                            <a:srgbClr val="000000"/>
                          </a:solidFill>
                          <a:effectLst/>
                        </a:rPr>
                        <a:t>PLABA_base_3*</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0000"/>
                          </a:solidFill>
                          <a:effectLst/>
                        </a:rPr>
                        <a:t>23.48</a:t>
                      </a:r>
                      <a:endParaRPr lang="en-US" sz="1800" dirty="0">
                        <a:effectLs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900" b="0" u="none" strike="noStrike" dirty="0">
                          <a:solidFill>
                            <a:srgbClr val="000000"/>
                          </a:solidFill>
                          <a:effectLst/>
                        </a:rPr>
                        <a:t>44.69</a:t>
                      </a:r>
                      <a:endParaRPr lang="en-US" sz="1900" b="0" i="0" u="none" strike="noStrike" dirty="0">
                        <a:effectLst/>
                        <a:latin typeface="Arial" panose="020B0604020202020204" pitchFamily="34" charset="0"/>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effectLst/>
                        </a:rPr>
                        <a:t>Falcon7B zero-shot single prompt</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4763502"/>
                  </a:ext>
                </a:extLst>
              </a:tr>
              <a:tr h="307744">
                <a:tc>
                  <a:txBody>
                    <a:bodyPr/>
                    <a:lstStyle/>
                    <a:p>
                      <a:pPr algn="l" fontAlgn="t">
                        <a:spcBef>
                          <a:spcPts val="0"/>
                        </a:spcBef>
                        <a:spcAft>
                          <a:spcPts val="0"/>
                        </a:spcAft>
                      </a:pPr>
                      <a:r>
                        <a:rPr lang="en-US" sz="1800" b="1" u="none" strike="noStrike" dirty="0">
                          <a:solidFill>
                            <a:srgbClr val="000000"/>
                          </a:solidFill>
                          <a:effectLst/>
                        </a:rPr>
                        <a:t>MasonNLP_1</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solidFill>
                            <a:srgbClr val="000000"/>
                          </a:solidFill>
                          <a:effectLst/>
                        </a:rPr>
                        <a:t>39.51</a:t>
                      </a:r>
                      <a:endParaRPr lang="en-US" sz="1800"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1" u="none" strike="noStrike" dirty="0">
                          <a:solidFill>
                            <a:srgbClr val="000000"/>
                          </a:solidFill>
                          <a:effectLst/>
                        </a:rPr>
                        <a:t>91.90</a:t>
                      </a:r>
                      <a:endParaRPr lang="en-US" sz="1800" b="1"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t>“GPT4 one-shot w/ in-context learning”</a:t>
                      </a:r>
                      <a:endParaRPr lang="en-US" sz="1800" dirty="0">
                        <a:latin typeface="+mn-lt"/>
                      </a:endParaRPr>
                    </a:p>
                  </a:txBody>
                  <a:tcPr marL="39013" marR="39013" marT="39013" marB="3901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78314007"/>
                  </a:ext>
                </a:extLst>
              </a:tr>
              <a:tr h="307744">
                <a:tc>
                  <a:txBody>
                    <a:bodyPr/>
                    <a:lstStyle/>
                    <a:p>
                      <a:pPr algn="l" fontAlgn="t">
                        <a:spcBef>
                          <a:spcPts val="0"/>
                        </a:spcBef>
                        <a:spcAft>
                          <a:spcPts val="0"/>
                        </a:spcAft>
                      </a:pPr>
                      <a:r>
                        <a:rPr lang="en-US" sz="1800" b="1" u="none" strike="noStrike" dirty="0">
                          <a:solidFill>
                            <a:srgbClr val="000000"/>
                          </a:solidFill>
                          <a:effectLst/>
                        </a:rPr>
                        <a:t>BoschAI_1</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1" dirty="0">
                          <a:solidFill>
                            <a:srgbClr val="000000"/>
                          </a:solidFill>
                          <a:effectLst/>
                        </a:rPr>
                        <a:t>44.65</a:t>
                      </a:r>
                      <a:endParaRPr lang="en-US" sz="1800" b="1"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solidFill>
                            <a:srgbClr val="000000"/>
                          </a:solidFill>
                          <a:effectLst/>
                        </a:rPr>
                        <a:t>91.87</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t>“</a:t>
                      </a:r>
                      <a:r>
                        <a:rPr lang="en-US" sz="1800" dirty="0" err="1"/>
                        <a:t>LLama</a:t>
                      </a:r>
                      <a:r>
                        <a:rPr lang="en-US" sz="1800" dirty="0"/>
                        <a:t> 13B FT w/ token-weighted loss, ChatGPT ranking”</a:t>
                      </a:r>
                      <a:endParaRPr lang="en-US" sz="1800" dirty="0">
                        <a:latin typeface="+mn-lt"/>
                      </a:endParaRPr>
                    </a:p>
                  </a:txBody>
                  <a:tcPr marL="39013" marR="39013" marT="39013" marB="39013"/>
                </a:tc>
                <a:extLst>
                  <a:ext uri="{0D108BD9-81ED-4DB2-BD59-A6C34878D82A}">
                    <a16:rowId xmlns:a16="http://schemas.microsoft.com/office/drawing/2014/main" val="1165450267"/>
                  </a:ext>
                </a:extLst>
              </a:tr>
              <a:tr h="307744">
                <a:tc>
                  <a:txBody>
                    <a:bodyPr/>
                    <a:lstStyle/>
                    <a:p>
                      <a:pPr algn="l" fontAlgn="t">
                        <a:spcBef>
                          <a:spcPts val="0"/>
                        </a:spcBef>
                        <a:spcAft>
                          <a:spcPts val="0"/>
                        </a:spcAft>
                      </a:pPr>
                      <a:r>
                        <a:rPr lang="en-US" sz="1800" b="1" u="none" strike="noStrike" dirty="0">
                          <a:solidFill>
                            <a:srgbClr val="000000"/>
                          </a:solidFill>
                          <a:effectLst/>
                        </a:rPr>
                        <a:t>Bee_Manc_1</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solidFill>
                            <a:srgbClr val="000000"/>
                          </a:solidFill>
                          <a:effectLst/>
                        </a:rPr>
                        <a:t>40.59</a:t>
                      </a:r>
                      <a:endParaRPr lang="en-US" sz="1800"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solidFill>
                            <a:srgbClr val="000000"/>
                          </a:solidFill>
                          <a:effectLst/>
                        </a:rPr>
                        <a:t>78.87</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t>“Bart-large with control tokens”</a:t>
                      </a:r>
                      <a:endParaRPr lang="en-US" sz="1800" dirty="0">
                        <a:latin typeface="+mn-lt"/>
                      </a:endParaRPr>
                    </a:p>
                  </a:txBody>
                  <a:tcPr marL="39013" marR="39013" marT="39013" marB="39013"/>
                </a:tc>
                <a:extLst>
                  <a:ext uri="{0D108BD9-81ED-4DB2-BD59-A6C34878D82A}">
                    <a16:rowId xmlns:a16="http://schemas.microsoft.com/office/drawing/2014/main" val="3024857149"/>
                  </a:ext>
                </a:extLst>
              </a:tr>
              <a:tr h="307744">
                <a:tc>
                  <a:txBody>
                    <a:bodyPr/>
                    <a:lstStyle/>
                    <a:p>
                      <a:pPr algn="l" fontAlgn="t">
                        <a:spcBef>
                          <a:spcPts val="0"/>
                        </a:spcBef>
                        <a:spcAft>
                          <a:spcPts val="0"/>
                        </a:spcAft>
                      </a:pPr>
                      <a:r>
                        <a:rPr lang="en-US" sz="1800" b="1" u="none" strike="noStrike" dirty="0">
                          <a:solidFill>
                            <a:srgbClr val="000000"/>
                          </a:solidFill>
                          <a:effectLst/>
                        </a:rPr>
                        <a:t>PT3M_1*</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solidFill>
                            <a:srgbClr val="000000"/>
                          </a:solidFill>
                          <a:effectLst/>
                        </a:rPr>
                        <a:t>34.55</a:t>
                      </a:r>
                      <a:endParaRPr lang="en-US" sz="1800"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b="0" u="none" strike="noStrike" dirty="0">
                          <a:solidFill>
                            <a:srgbClr val="000000"/>
                          </a:solidFill>
                          <a:effectLst/>
                        </a:rPr>
                        <a:t>20.40</a:t>
                      </a:r>
                      <a:endParaRPr lang="en-US" sz="1800" b="0" i="0" u="none" strike="noStrike" dirty="0">
                        <a:effectLst/>
                        <a:latin typeface="+mn-lt"/>
                      </a:endParaRPr>
                    </a:p>
                  </a:txBody>
                  <a:tcPr marL="39013" marR="39013" marT="39013" marB="3901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800" dirty="0"/>
                        <a:t>“</a:t>
                      </a:r>
                      <a:r>
                        <a:rPr lang="en-US" sz="1800" dirty="0" err="1"/>
                        <a:t>Biobart</a:t>
                      </a:r>
                      <a:r>
                        <a:rPr lang="en-US" sz="1800" dirty="0"/>
                        <a:t> version 2, zero-shot”</a:t>
                      </a:r>
                      <a:endParaRPr lang="en-US" sz="1800" dirty="0">
                        <a:latin typeface="+mn-lt"/>
                      </a:endParaRPr>
                    </a:p>
                  </a:txBody>
                  <a:tcPr marL="39013" marR="39013" marT="39013" marB="39013"/>
                </a:tc>
                <a:extLst>
                  <a:ext uri="{0D108BD9-81ED-4DB2-BD59-A6C34878D82A}">
                    <a16:rowId xmlns:a16="http://schemas.microsoft.com/office/drawing/2014/main" val="3407880160"/>
                  </a:ext>
                </a:extLst>
              </a:tr>
            </a:tbl>
          </a:graphicData>
        </a:graphic>
      </p:graphicFrame>
      <p:sp>
        <p:nvSpPr>
          <p:cNvPr id="5" name="TextBox 4">
            <a:extLst>
              <a:ext uri="{FF2B5EF4-FFF2-40B4-BE49-F238E27FC236}">
                <a16:creationId xmlns:a16="http://schemas.microsoft.com/office/drawing/2014/main" id="{957F9072-7058-EE4B-390B-3C8A3097197F}"/>
              </a:ext>
            </a:extLst>
          </p:cNvPr>
          <p:cNvSpPr txBox="1"/>
          <p:nvPr/>
        </p:nvSpPr>
        <p:spPr>
          <a:xfrm>
            <a:off x="785360" y="5024312"/>
            <a:ext cx="4879862" cy="369332"/>
          </a:xfrm>
          <a:prstGeom prst="rect">
            <a:avLst/>
          </a:prstGeom>
          <a:noFill/>
        </p:spPr>
        <p:txBody>
          <a:bodyPr wrap="none" rtlCol="0">
            <a:spAutoFit/>
          </a:bodyPr>
          <a:lstStyle/>
          <a:p>
            <a:pPr algn="l"/>
            <a:r>
              <a:rPr lang="en-US" dirty="0">
                <a:latin typeface="+mn-lt"/>
              </a:rPr>
              <a:t>*Automatically aligned document-level system</a:t>
            </a:r>
          </a:p>
        </p:txBody>
      </p:sp>
    </p:spTree>
    <p:extLst>
      <p:ext uri="{BB962C8B-B14F-4D97-AF65-F5344CB8AC3E}">
        <p14:creationId xmlns:p14="http://schemas.microsoft.com/office/powerpoint/2010/main" val="4289842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28E969-B189-FB21-2A05-8BA1514969B8}"/>
              </a:ext>
            </a:extLst>
          </p:cNvPr>
          <p:cNvSpPr>
            <a:spLocks noGrp="1"/>
          </p:cNvSpPr>
          <p:nvPr>
            <p:ph type="title"/>
          </p:nvPr>
        </p:nvSpPr>
        <p:spPr/>
        <p:txBody>
          <a:bodyPr/>
          <a:lstStyle/>
          <a:p>
            <a:r>
              <a:rPr lang="en-US" dirty="0"/>
              <a:t>Manual evaluation</a:t>
            </a:r>
          </a:p>
        </p:txBody>
      </p:sp>
      <p:graphicFrame>
        <p:nvGraphicFramePr>
          <p:cNvPr id="3" name="Content Placeholder 3">
            <a:extLst>
              <a:ext uri="{FF2B5EF4-FFF2-40B4-BE49-F238E27FC236}">
                <a16:creationId xmlns:a16="http://schemas.microsoft.com/office/drawing/2014/main" id="{471E374C-777E-5BE2-20A5-EE399291A721}"/>
              </a:ext>
            </a:extLst>
          </p:cNvPr>
          <p:cNvGraphicFramePr>
            <a:graphicFrameLocks/>
          </p:cNvGraphicFramePr>
          <p:nvPr>
            <p:extLst>
              <p:ext uri="{D42A27DB-BD31-4B8C-83A1-F6EECF244321}">
                <p14:modId xmlns:p14="http://schemas.microsoft.com/office/powerpoint/2010/main" val="2962781480"/>
              </p:ext>
            </p:extLst>
          </p:nvPr>
        </p:nvGraphicFramePr>
        <p:xfrm>
          <a:off x="776217" y="1885505"/>
          <a:ext cx="10639565" cy="3272677"/>
        </p:xfrm>
        <a:graphic>
          <a:graphicData uri="http://schemas.openxmlformats.org/drawingml/2006/table">
            <a:tbl>
              <a:tblPr firstRow="1" bandRow="1">
                <a:tableStyleId>{F2DE63D5-997A-4646-A377-4702673A728D}</a:tableStyleId>
              </a:tblPr>
              <a:tblGrid>
                <a:gridCol w="1890500">
                  <a:extLst>
                    <a:ext uri="{9D8B030D-6E8A-4147-A177-3AD203B41FA5}">
                      <a16:colId xmlns:a16="http://schemas.microsoft.com/office/drawing/2014/main" val="2279342985"/>
                    </a:ext>
                  </a:extLst>
                </a:gridCol>
                <a:gridCol w="1037427">
                  <a:extLst>
                    <a:ext uri="{9D8B030D-6E8A-4147-A177-3AD203B41FA5}">
                      <a16:colId xmlns:a16="http://schemas.microsoft.com/office/drawing/2014/main" val="1759116688"/>
                    </a:ext>
                  </a:extLst>
                </a:gridCol>
                <a:gridCol w="904173">
                  <a:extLst>
                    <a:ext uri="{9D8B030D-6E8A-4147-A177-3AD203B41FA5}">
                      <a16:colId xmlns:a16="http://schemas.microsoft.com/office/drawing/2014/main" val="2000922938"/>
                    </a:ext>
                  </a:extLst>
                </a:gridCol>
                <a:gridCol w="1138195">
                  <a:extLst>
                    <a:ext uri="{9D8B030D-6E8A-4147-A177-3AD203B41FA5}">
                      <a16:colId xmlns:a16="http://schemas.microsoft.com/office/drawing/2014/main" val="2572519053"/>
                    </a:ext>
                  </a:extLst>
                </a:gridCol>
                <a:gridCol w="1035288">
                  <a:extLst>
                    <a:ext uri="{9D8B030D-6E8A-4147-A177-3AD203B41FA5}">
                      <a16:colId xmlns:a16="http://schemas.microsoft.com/office/drawing/2014/main" val="328126963"/>
                    </a:ext>
                  </a:extLst>
                </a:gridCol>
                <a:gridCol w="911342">
                  <a:extLst>
                    <a:ext uri="{9D8B030D-6E8A-4147-A177-3AD203B41FA5}">
                      <a16:colId xmlns:a16="http://schemas.microsoft.com/office/drawing/2014/main" val="4211071008"/>
                    </a:ext>
                  </a:extLst>
                </a:gridCol>
                <a:gridCol w="904172">
                  <a:extLst>
                    <a:ext uri="{9D8B030D-6E8A-4147-A177-3AD203B41FA5}">
                      <a16:colId xmlns:a16="http://schemas.microsoft.com/office/drawing/2014/main" val="1762345047"/>
                    </a:ext>
                  </a:extLst>
                </a:gridCol>
                <a:gridCol w="946724">
                  <a:extLst>
                    <a:ext uri="{9D8B030D-6E8A-4147-A177-3AD203B41FA5}">
                      <a16:colId xmlns:a16="http://schemas.microsoft.com/office/drawing/2014/main" val="2902115025"/>
                    </a:ext>
                  </a:extLst>
                </a:gridCol>
                <a:gridCol w="893535">
                  <a:extLst>
                    <a:ext uri="{9D8B030D-6E8A-4147-A177-3AD203B41FA5}">
                      <a16:colId xmlns:a16="http://schemas.microsoft.com/office/drawing/2014/main" val="429628899"/>
                    </a:ext>
                  </a:extLst>
                </a:gridCol>
                <a:gridCol w="978209">
                  <a:extLst>
                    <a:ext uri="{9D8B030D-6E8A-4147-A177-3AD203B41FA5}">
                      <a16:colId xmlns:a16="http://schemas.microsoft.com/office/drawing/2014/main" val="278369544"/>
                    </a:ext>
                  </a:extLst>
                </a:gridCol>
              </a:tblGrid>
              <a:tr h="325957">
                <a:tc rowSpan="2">
                  <a:txBody>
                    <a:bodyPr/>
                    <a:lstStyle/>
                    <a:p>
                      <a:pPr algn="l" fontAlgn="t">
                        <a:spcBef>
                          <a:spcPts val="0"/>
                        </a:spcBef>
                        <a:spcAft>
                          <a:spcPts val="0"/>
                        </a:spcAft>
                      </a:pPr>
                      <a:r>
                        <a:rPr lang="en-US" sz="1800" b="1" u="none" strike="noStrike" dirty="0">
                          <a:solidFill>
                            <a:schemeClr val="bg1"/>
                          </a:solidFill>
                          <a:effectLst/>
                        </a:rPr>
                        <a:t>Submission</a:t>
                      </a:r>
                      <a:endParaRPr lang="en-US" sz="1800" b="0" i="0" u="none" strike="noStrike" dirty="0">
                        <a:solidFill>
                          <a:schemeClr val="bg1"/>
                        </a:solidFill>
                        <a:effectLst/>
                        <a:latin typeface="+mn-lt"/>
                      </a:endParaRPr>
                    </a:p>
                  </a:txBody>
                  <a:tcPr marL="39013" marR="39013" marT="39013" marB="39013" anchor="ctr">
                    <a:solidFill>
                      <a:schemeClr val="accent3">
                        <a:lumMod val="60000"/>
                        <a:lumOff val="40000"/>
                      </a:schemeClr>
                    </a:solidFill>
                  </a:tcPr>
                </a:tc>
                <a:tc gridSpan="5">
                  <a:txBody>
                    <a:bodyPr/>
                    <a:lstStyle/>
                    <a:p>
                      <a:pPr algn="ctr" fontAlgn="t">
                        <a:spcBef>
                          <a:spcPts val="0"/>
                        </a:spcBef>
                        <a:spcAft>
                          <a:spcPts val="0"/>
                        </a:spcAft>
                      </a:pPr>
                      <a:r>
                        <a:rPr lang="en-US" sz="1800" b="1" u="none" strike="noStrike" dirty="0">
                          <a:solidFill>
                            <a:schemeClr val="bg1"/>
                          </a:solidFill>
                          <a:effectLst/>
                        </a:rPr>
                        <a:t>Simplicity</a:t>
                      </a:r>
                      <a:endParaRPr lang="en-US" sz="1800" b="1" i="0" u="none" strike="noStrike" dirty="0">
                        <a:solidFill>
                          <a:schemeClr val="bg1"/>
                        </a:solidFill>
                        <a:effectLst/>
                        <a:latin typeface="+mn-lt"/>
                      </a:endParaRPr>
                    </a:p>
                  </a:txBody>
                  <a:tcPr marL="39013" marR="39013" marT="39013" marB="39013" anchor="ctr"/>
                </a:tc>
                <a:tc hMerge="1">
                  <a:txBody>
                    <a:bodyPr/>
                    <a:lstStyle/>
                    <a:p>
                      <a:pPr algn="l" fontAlgn="t">
                        <a:spcBef>
                          <a:spcPts val="0"/>
                        </a:spcBef>
                        <a:spcAft>
                          <a:spcPts val="0"/>
                        </a:spcAft>
                      </a:pP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hMerge="1">
                  <a:txBody>
                    <a:bodyPr/>
                    <a:lstStyle/>
                    <a:p>
                      <a:pPr algn="l" fontAlgn="t">
                        <a:spcBef>
                          <a:spcPts val="0"/>
                        </a:spcBef>
                        <a:spcAft>
                          <a:spcPts val="0"/>
                        </a:spcAft>
                      </a:pP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hMerge="1">
                  <a:txBody>
                    <a:bodyPr/>
                    <a:lstStyle/>
                    <a:p>
                      <a:pPr algn="l" fontAlgn="t">
                        <a:spcBef>
                          <a:spcPts val="0"/>
                        </a:spcBef>
                        <a:spcAft>
                          <a:spcPts val="0"/>
                        </a:spcAft>
                      </a:pP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hMerge="1">
                  <a:txBody>
                    <a:bodyPr/>
                    <a:lstStyle/>
                    <a:p>
                      <a:pPr algn="l" fontAlgn="t">
                        <a:spcBef>
                          <a:spcPts val="0"/>
                        </a:spcBef>
                        <a:spcAft>
                          <a:spcPts val="0"/>
                        </a:spcAft>
                      </a:pP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gridSpan="3">
                  <a:txBody>
                    <a:bodyPr/>
                    <a:lstStyle/>
                    <a:p>
                      <a:pPr algn="ctr" fontAlgn="t">
                        <a:spcBef>
                          <a:spcPts val="0"/>
                        </a:spcBef>
                        <a:spcAft>
                          <a:spcPts val="0"/>
                        </a:spcAft>
                      </a:pPr>
                      <a:r>
                        <a:rPr lang="en-US" sz="1800" b="1" u="none" strike="noStrike" dirty="0">
                          <a:solidFill>
                            <a:schemeClr val="bg1"/>
                          </a:solidFill>
                          <a:effectLst/>
                        </a:rPr>
                        <a:t>Accuracy</a:t>
                      </a:r>
                      <a:endParaRPr lang="en-US" sz="1800" b="0" i="0" u="none" strike="noStrike" dirty="0">
                        <a:solidFill>
                          <a:schemeClr val="bg1"/>
                        </a:solidFill>
                        <a:effectLst/>
                        <a:latin typeface="+mn-lt"/>
                      </a:endParaRPr>
                    </a:p>
                  </a:txBody>
                  <a:tcPr marL="39013" marR="39013" marT="39013" marB="39013" anchor="ctr">
                    <a:solidFill>
                      <a:schemeClr val="accent3">
                        <a:lumMod val="75000"/>
                      </a:schemeClr>
                    </a:solidFill>
                  </a:tcPr>
                </a:tc>
                <a:tc hMerge="1">
                  <a:txBody>
                    <a:bodyPr/>
                    <a:lstStyle/>
                    <a:p>
                      <a:pPr algn="l" fontAlgn="t">
                        <a:spcBef>
                          <a:spcPts val="0"/>
                        </a:spcBef>
                        <a:spcAft>
                          <a:spcPts val="0"/>
                        </a:spcAft>
                      </a:pPr>
                      <a:r>
                        <a:rPr lang="en-US" sz="1900" b="1" u="none" strike="noStrike" dirty="0">
                          <a:solidFill>
                            <a:schemeClr val="bg1"/>
                          </a:solidFill>
                          <a:effectLst/>
                        </a:rPr>
                        <a:t>Faith.</a:t>
                      </a: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hMerge="1">
                  <a:txBody>
                    <a:bodyPr/>
                    <a:lstStyle/>
                    <a:p>
                      <a:pPr algn="l" fontAlgn="t">
                        <a:spcBef>
                          <a:spcPts val="0"/>
                        </a:spcBef>
                        <a:spcAft>
                          <a:spcPts val="0"/>
                        </a:spcAft>
                      </a:pPr>
                      <a:r>
                        <a:rPr lang="en-US" sz="1900" b="1" u="none" strike="noStrike" dirty="0">
                          <a:solidFill>
                            <a:schemeClr val="bg1"/>
                          </a:solidFill>
                          <a:effectLst/>
                        </a:rPr>
                        <a:t>Avg.</a:t>
                      </a: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tc rowSpan="2">
                  <a:txBody>
                    <a:bodyPr/>
                    <a:lstStyle/>
                    <a:p>
                      <a:pPr algn="ctr" fontAlgn="t">
                        <a:spcBef>
                          <a:spcPts val="0"/>
                        </a:spcBef>
                        <a:spcAft>
                          <a:spcPts val="0"/>
                        </a:spcAft>
                      </a:pPr>
                      <a:r>
                        <a:rPr lang="en-US" sz="1800" b="1" u="none" strike="noStrike" dirty="0">
                          <a:solidFill>
                            <a:schemeClr val="bg1"/>
                          </a:solidFill>
                          <a:effectLst/>
                        </a:rPr>
                        <a:t>Avg.</a:t>
                      </a:r>
                      <a:endParaRPr lang="en-US" sz="1800" b="0" i="0" u="none" strike="noStrike" dirty="0">
                        <a:solidFill>
                          <a:schemeClr val="bg1"/>
                        </a:solidFill>
                        <a:effectLst/>
                        <a:latin typeface="+mn-lt"/>
                      </a:endParaRPr>
                    </a:p>
                  </a:txBody>
                  <a:tcPr marL="39013" marR="39013" marT="39013" marB="39013" anchor="ctr">
                    <a:solidFill>
                      <a:schemeClr val="accent3">
                        <a:lumMod val="50000"/>
                      </a:schemeClr>
                    </a:solidFill>
                  </a:tcPr>
                </a:tc>
                <a:extLst>
                  <a:ext uri="{0D108BD9-81ED-4DB2-BD59-A6C34878D82A}">
                    <a16:rowId xmlns:a16="http://schemas.microsoft.com/office/drawing/2014/main" val="990517552"/>
                  </a:ext>
                </a:extLst>
              </a:tr>
              <a:tr h="325957">
                <a:tc vMerge="1">
                  <a:txBody>
                    <a:bodyPr/>
                    <a:lstStyle/>
                    <a:p>
                      <a:pPr algn="l" fontAlgn="t">
                        <a:spcBef>
                          <a:spcPts val="0"/>
                        </a:spcBef>
                        <a:spcAft>
                          <a:spcPts val="0"/>
                        </a:spcAft>
                      </a:pPr>
                      <a:r>
                        <a:rPr lang="en-US" sz="1900" b="1" u="none" strike="noStrike" dirty="0">
                          <a:solidFill>
                            <a:schemeClr val="bg1"/>
                          </a:solidFill>
                          <a:effectLst/>
                        </a:rPr>
                        <a:t>Submission</a:t>
                      </a: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60000"/>
                        <a:lumOff val="40000"/>
                      </a:schemeClr>
                    </a:solidFill>
                  </a:tcPr>
                </a:tc>
                <a:tc>
                  <a:txBody>
                    <a:bodyPr/>
                    <a:lstStyle/>
                    <a:p>
                      <a:pPr algn="ctr" fontAlgn="t">
                        <a:spcBef>
                          <a:spcPts val="0"/>
                        </a:spcBef>
                        <a:spcAft>
                          <a:spcPts val="0"/>
                        </a:spcAft>
                      </a:pPr>
                      <a:r>
                        <a:rPr lang="en-US" sz="1800" b="1" u="none" strike="noStrike" dirty="0">
                          <a:solidFill>
                            <a:schemeClr val="bg1"/>
                          </a:solidFill>
                          <a:effectLst/>
                        </a:rPr>
                        <a:t>Sent.</a:t>
                      </a:r>
                      <a:endParaRPr lang="en-US" sz="1800" b="0" i="0" u="none" strike="noStrike" dirty="0">
                        <a:solidFill>
                          <a:schemeClr val="bg1"/>
                        </a:solidFill>
                        <a:effectLst/>
                        <a:latin typeface="+mn-lt"/>
                      </a:endParaRPr>
                    </a:p>
                  </a:txBody>
                  <a:tcPr marL="39013" marR="39013" marT="39013" marB="39013" anchor="ctr">
                    <a:solidFill>
                      <a:schemeClr val="accent3"/>
                    </a:solidFill>
                  </a:tcPr>
                </a:tc>
                <a:tc>
                  <a:txBody>
                    <a:bodyPr/>
                    <a:lstStyle/>
                    <a:p>
                      <a:pPr algn="ctr" fontAlgn="t">
                        <a:spcBef>
                          <a:spcPts val="0"/>
                        </a:spcBef>
                        <a:spcAft>
                          <a:spcPts val="0"/>
                        </a:spcAft>
                      </a:pPr>
                      <a:r>
                        <a:rPr lang="en-US" sz="1800" b="1" u="none" strike="noStrike" dirty="0">
                          <a:solidFill>
                            <a:schemeClr val="bg1"/>
                          </a:solidFill>
                          <a:effectLst/>
                        </a:rPr>
                        <a:t>Term.</a:t>
                      </a:r>
                      <a:endParaRPr lang="en-US" sz="1800" b="0" i="0" u="none" strike="noStrike" dirty="0">
                        <a:solidFill>
                          <a:schemeClr val="bg1"/>
                        </a:solidFill>
                        <a:effectLst/>
                        <a:latin typeface="+mn-lt"/>
                      </a:endParaRPr>
                    </a:p>
                  </a:txBody>
                  <a:tcPr marL="39013" marR="39013" marT="39013" marB="39013" anchor="ctr">
                    <a:solidFill>
                      <a:schemeClr val="accent3"/>
                    </a:solidFill>
                  </a:tcPr>
                </a:tc>
                <a:tc>
                  <a:txBody>
                    <a:bodyPr/>
                    <a:lstStyle/>
                    <a:p>
                      <a:pPr algn="ctr" fontAlgn="t">
                        <a:spcBef>
                          <a:spcPts val="0"/>
                        </a:spcBef>
                        <a:spcAft>
                          <a:spcPts val="0"/>
                        </a:spcAft>
                      </a:pPr>
                      <a:r>
                        <a:rPr lang="en-US" sz="1800" b="1" u="none" strike="noStrike" dirty="0">
                          <a:solidFill>
                            <a:schemeClr val="bg1"/>
                          </a:solidFill>
                          <a:effectLst/>
                        </a:rPr>
                        <a:t>Term acc.</a:t>
                      </a:r>
                      <a:endParaRPr lang="en-US" sz="1800" b="0" i="0" u="none" strike="noStrike" dirty="0">
                        <a:solidFill>
                          <a:schemeClr val="bg1"/>
                        </a:solidFill>
                        <a:effectLst/>
                        <a:latin typeface="+mn-lt"/>
                      </a:endParaRPr>
                    </a:p>
                  </a:txBody>
                  <a:tcPr marL="39013" marR="39013" marT="39013" marB="39013" anchor="ctr">
                    <a:solidFill>
                      <a:schemeClr val="accent3"/>
                    </a:solidFill>
                  </a:tcPr>
                </a:tc>
                <a:tc>
                  <a:txBody>
                    <a:bodyPr/>
                    <a:lstStyle/>
                    <a:p>
                      <a:pPr algn="ctr" fontAlgn="t">
                        <a:spcBef>
                          <a:spcPts val="0"/>
                        </a:spcBef>
                        <a:spcAft>
                          <a:spcPts val="0"/>
                        </a:spcAft>
                      </a:pPr>
                      <a:r>
                        <a:rPr lang="en-US" sz="1800" b="1" u="none" strike="noStrike" dirty="0">
                          <a:solidFill>
                            <a:schemeClr val="bg1"/>
                          </a:solidFill>
                          <a:effectLst/>
                        </a:rPr>
                        <a:t>Fluency</a:t>
                      </a:r>
                      <a:endParaRPr lang="en-US" sz="1800" b="0" i="0" u="none" strike="noStrike" dirty="0">
                        <a:solidFill>
                          <a:schemeClr val="bg1"/>
                        </a:solidFill>
                        <a:effectLst/>
                        <a:latin typeface="+mn-lt"/>
                      </a:endParaRPr>
                    </a:p>
                  </a:txBody>
                  <a:tcPr marL="39013" marR="39013" marT="39013" marB="39013" anchor="ctr">
                    <a:solidFill>
                      <a:schemeClr val="accent3"/>
                    </a:solidFill>
                  </a:tcPr>
                </a:tc>
                <a:tc>
                  <a:txBody>
                    <a:bodyPr/>
                    <a:lstStyle/>
                    <a:p>
                      <a:pPr algn="ctr" fontAlgn="t">
                        <a:spcBef>
                          <a:spcPts val="0"/>
                        </a:spcBef>
                        <a:spcAft>
                          <a:spcPts val="0"/>
                        </a:spcAft>
                      </a:pPr>
                      <a:r>
                        <a:rPr lang="en-US" sz="1800" b="1" u="none" strike="noStrike" dirty="0">
                          <a:solidFill>
                            <a:schemeClr val="bg1"/>
                          </a:solidFill>
                          <a:effectLst/>
                        </a:rPr>
                        <a:t>Avg.</a:t>
                      </a:r>
                      <a:endParaRPr lang="en-US" sz="1800" b="0" i="0" u="none" strike="noStrike" dirty="0">
                        <a:solidFill>
                          <a:schemeClr val="bg1"/>
                        </a:solidFill>
                        <a:effectLst/>
                        <a:latin typeface="+mn-lt"/>
                      </a:endParaRPr>
                    </a:p>
                  </a:txBody>
                  <a:tcPr marL="39013" marR="39013" marT="39013" marB="39013" anchor="ctr">
                    <a:solidFill>
                      <a:schemeClr val="accent3"/>
                    </a:solidFill>
                  </a:tcPr>
                </a:tc>
                <a:tc>
                  <a:txBody>
                    <a:bodyPr/>
                    <a:lstStyle/>
                    <a:p>
                      <a:pPr algn="ctr" fontAlgn="t">
                        <a:spcBef>
                          <a:spcPts val="0"/>
                        </a:spcBef>
                        <a:spcAft>
                          <a:spcPts val="0"/>
                        </a:spcAft>
                      </a:pPr>
                      <a:r>
                        <a:rPr lang="en-US" sz="1800" b="1" u="none" strike="noStrike" dirty="0">
                          <a:solidFill>
                            <a:schemeClr val="bg1"/>
                          </a:solidFill>
                          <a:effectLst/>
                        </a:rPr>
                        <a:t>Comp.</a:t>
                      </a:r>
                      <a:endParaRPr lang="en-US" sz="1800" b="0" i="0" u="none" strike="noStrike" dirty="0">
                        <a:solidFill>
                          <a:schemeClr val="bg1"/>
                        </a:solidFill>
                        <a:effectLst/>
                        <a:latin typeface="+mn-lt"/>
                      </a:endParaRPr>
                    </a:p>
                  </a:txBody>
                  <a:tcPr marL="39013" marR="39013" marT="39013" marB="39013" anchor="ctr">
                    <a:solidFill>
                      <a:schemeClr val="accent3">
                        <a:lumMod val="75000"/>
                      </a:schemeClr>
                    </a:solidFill>
                  </a:tcPr>
                </a:tc>
                <a:tc>
                  <a:txBody>
                    <a:bodyPr/>
                    <a:lstStyle/>
                    <a:p>
                      <a:pPr algn="ctr" fontAlgn="t">
                        <a:spcBef>
                          <a:spcPts val="0"/>
                        </a:spcBef>
                        <a:spcAft>
                          <a:spcPts val="0"/>
                        </a:spcAft>
                      </a:pPr>
                      <a:r>
                        <a:rPr lang="en-US" sz="1800" b="1" u="none" strike="noStrike" dirty="0">
                          <a:solidFill>
                            <a:schemeClr val="bg1"/>
                          </a:solidFill>
                          <a:effectLst/>
                        </a:rPr>
                        <a:t>Faith.</a:t>
                      </a:r>
                      <a:endParaRPr lang="en-US" sz="1800" b="0" i="0" u="none" strike="noStrike" dirty="0">
                        <a:solidFill>
                          <a:schemeClr val="bg1"/>
                        </a:solidFill>
                        <a:effectLst/>
                        <a:latin typeface="+mn-lt"/>
                      </a:endParaRPr>
                    </a:p>
                  </a:txBody>
                  <a:tcPr marL="39013" marR="39013" marT="39013" marB="39013" anchor="ctr">
                    <a:solidFill>
                      <a:schemeClr val="accent3">
                        <a:lumMod val="75000"/>
                      </a:schemeClr>
                    </a:solidFill>
                  </a:tcPr>
                </a:tc>
                <a:tc>
                  <a:txBody>
                    <a:bodyPr/>
                    <a:lstStyle/>
                    <a:p>
                      <a:pPr algn="ctr" fontAlgn="t">
                        <a:spcBef>
                          <a:spcPts val="0"/>
                        </a:spcBef>
                        <a:spcAft>
                          <a:spcPts val="0"/>
                        </a:spcAft>
                      </a:pPr>
                      <a:r>
                        <a:rPr lang="en-US" sz="1800" b="1" u="none" strike="noStrike" dirty="0">
                          <a:solidFill>
                            <a:schemeClr val="bg1"/>
                          </a:solidFill>
                          <a:effectLst/>
                        </a:rPr>
                        <a:t>Avg.</a:t>
                      </a:r>
                      <a:endParaRPr lang="en-US" sz="1800" b="0" i="0" u="none" strike="noStrike" dirty="0">
                        <a:solidFill>
                          <a:schemeClr val="bg1"/>
                        </a:solidFill>
                        <a:effectLst/>
                        <a:latin typeface="+mn-lt"/>
                      </a:endParaRPr>
                    </a:p>
                  </a:txBody>
                  <a:tcPr marL="39013" marR="39013" marT="39013" marB="39013" anchor="ctr">
                    <a:solidFill>
                      <a:schemeClr val="accent3">
                        <a:lumMod val="75000"/>
                      </a:schemeClr>
                    </a:solidFill>
                  </a:tcPr>
                </a:tc>
                <a:tc vMerge="1">
                  <a:txBody>
                    <a:bodyPr/>
                    <a:lstStyle/>
                    <a:p>
                      <a:pPr algn="ctr" fontAlgn="t">
                        <a:spcBef>
                          <a:spcPts val="0"/>
                        </a:spcBef>
                        <a:spcAft>
                          <a:spcPts val="0"/>
                        </a:spcAft>
                      </a:pPr>
                      <a:endParaRPr lang="en-US" sz="1900" b="0" i="0" u="none" strike="noStrike" dirty="0">
                        <a:solidFill>
                          <a:schemeClr val="bg1"/>
                        </a:solidFill>
                        <a:effectLst/>
                        <a:latin typeface="Arial" panose="020B0604020202020204" pitchFamily="34" charset="0"/>
                      </a:endParaRPr>
                    </a:p>
                  </a:txBody>
                  <a:tcPr marL="39013" marR="39013" marT="39013" marB="39013" anchor="ctr">
                    <a:solidFill>
                      <a:schemeClr val="accent1">
                        <a:lumMod val="50000"/>
                      </a:schemeClr>
                    </a:solidFill>
                  </a:tcPr>
                </a:tc>
                <a:extLst>
                  <a:ext uri="{0D108BD9-81ED-4DB2-BD59-A6C34878D82A}">
                    <a16:rowId xmlns:a16="http://schemas.microsoft.com/office/drawing/2014/main" val="3533473947"/>
                  </a:ext>
                </a:extLst>
              </a:tr>
              <a:tr h="366855">
                <a:tc>
                  <a:txBody>
                    <a:bodyPr/>
                    <a:lstStyle/>
                    <a:p>
                      <a:pPr algn="l" fontAlgn="t">
                        <a:spcBef>
                          <a:spcPts val="0"/>
                        </a:spcBef>
                        <a:spcAft>
                          <a:spcPts val="0"/>
                        </a:spcAft>
                      </a:pPr>
                      <a:r>
                        <a:rPr lang="en-US" sz="1800" b="1" u="none" strike="noStrike" dirty="0">
                          <a:solidFill>
                            <a:srgbClr val="000000"/>
                          </a:solidFill>
                          <a:effectLst/>
                        </a:rPr>
                        <a:t>PLABA_base_1</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91.45</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86.84</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91.22</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93.53</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90.76</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1" u="none" strike="noStrike" dirty="0">
                          <a:solidFill>
                            <a:srgbClr val="000000"/>
                          </a:solidFill>
                          <a:effectLst/>
                        </a:rPr>
                        <a:t>95.73</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94.02</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94.87</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1" u="none" strike="noStrike" dirty="0">
                          <a:solidFill>
                            <a:srgbClr val="000000"/>
                          </a:solidFill>
                          <a:effectLst/>
                        </a:rPr>
                        <a:t>92.82</a:t>
                      </a:r>
                      <a:endParaRPr lang="en-US" sz="1800" b="0" i="0" u="none" strike="noStrike" dirty="0">
                        <a:effectLst/>
                        <a:latin typeface="+mn-lt"/>
                      </a:endParaRPr>
                    </a:p>
                  </a:txBody>
                  <a:tcPr marL="39013" marR="39013" marT="39013" marB="39013">
                    <a:solidFill>
                      <a:schemeClr val="accent3">
                        <a:lumMod val="40000"/>
                        <a:lumOff val="60000"/>
                      </a:schemeClr>
                    </a:solidFill>
                  </a:tcPr>
                </a:tc>
                <a:extLst>
                  <a:ext uri="{0D108BD9-81ED-4DB2-BD59-A6C34878D82A}">
                    <a16:rowId xmlns:a16="http://schemas.microsoft.com/office/drawing/2014/main" val="3344763502"/>
                  </a:ext>
                </a:extLst>
              </a:tr>
              <a:tr h="366855">
                <a:tc>
                  <a:txBody>
                    <a:bodyPr/>
                    <a:lstStyle/>
                    <a:p>
                      <a:pPr algn="l" fontAlgn="t">
                        <a:spcBef>
                          <a:spcPts val="0"/>
                        </a:spcBef>
                        <a:spcAft>
                          <a:spcPts val="0"/>
                        </a:spcAft>
                      </a:pPr>
                      <a:r>
                        <a:rPr lang="en-US" sz="1800" b="1" u="none" strike="noStrike" dirty="0">
                          <a:solidFill>
                            <a:srgbClr val="000000"/>
                          </a:solidFill>
                          <a:effectLst/>
                        </a:rPr>
                        <a:t>PLABA_base_2*</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94.33</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81.94</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87.50</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95.25</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89.76</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90.17</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88.46</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89.32</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89.54</a:t>
                      </a:r>
                      <a:endParaRPr lang="en-US" sz="1800" b="0" i="0" u="none" strike="noStrike" dirty="0">
                        <a:effectLst/>
                        <a:latin typeface="+mn-lt"/>
                      </a:endParaRPr>
                    </a:p>
                  </a:txBody>
                  <a:tcPr marL="39013" marR="39013" marT="39013" marB="39013">
                    <a:solidFill>
                      <a:schemeClr val="accent3">
                        <a:lumMod val="40000"/>
                        <a:lumOff val="60000"/>
                      </a:schemeClr>
                    </a:solidFill>
                  </a:tcPr>
                </a:tc>
                <a:extLst>
                  <a:ext uri="{0D108BD9-81ED-4DB2-BD59-A6C34878D82A}">
                    <a16:rowId xmlns:a16="http://schemas.microsoft.com/office/drawing/2014/main" val="530212769"/>
                  </a:ext>
                </a:extLst>
              </a:tr>
              <a:tr h="366855">
                <a:tc>
                  <a:txBody>
                    <a:bodyPr/>
                    <a:lstStyle/>
                    <a:p>
                      <a:pPr algn="l" fontAlgn="t">
                        <a:spcBef>
                          <a:spcPts val="0"/>
                        </a:spcBef>
                        <a:spcAft>
                          <a:spcPts val="0"/>
                        </a:spcAft>
                      </a:pPr>
                      <a:r>
                        <a:rPr lang="en-US" sz="1800" b="1" u="none" strike="noStrike" dirty="0">
                          <a:solidFill>
                            <a:srgbClr val="000000"/>
                          </a:solidFill>
                          <a:effectLst/>
                        </a:rPr>
                        <a:t>PLABA_base_3*</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84.67</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63.67</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42.67</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87.00</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69.50</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20.94</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18.80</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800" b="0" u="none" strike="noStrike" dirty="0">
                          <a:solidFill>
                            <a:srgbClr val="000000"/>
                          </a:solidFill>
                          <a:effectLst/>
                        </a:rPr>
                        <a:t>19.87</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44.69</a:t>
                      </a:r>
                      <a:endParaRPr lang="en-US" sz="1800" b="0" i="0" u="none" strike="noStrike" dirty="0">
                        <a:effectLst/>
                        <a:latin typeface="+mn-lt"/>
                      </a:endParaRPr>
                    </a:p>
                  </a:txBody>
                  <a:tcPr marL="39013" marR="39013" marT="39013" marB="39013">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591866020"/>
                  </a:ext>
                </a:extLst>
              </a:tr>
              <a:tr h="366855">
                <a:tc>
                  <a:txBody>
                    <a:bodyPr/>
                    <a:lstStyle/>
                    <a:p>
                      <a:pPr algn="l" fontAlgn="t">
                        <a:spcBef>
                          <a:spcPts val="0"/>
                        </a:spcBef>
                        <a:spcAft>
                          <a:spcPts val="0"/>
                        </a:spcAft>
                      </a:pPr>
                      <a:r>
                        <a:rPr lang="en-US" sz="1800" b="1" u="none" strike="noStrike" dirty="0">
                          <a:solidFill>
                            <a:srgbClr val="000000"/>
                          </a:solidFill>
                          <a:effectLst/>
                        </a:rPr>
                        <a:t>MasonNLP_1</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0" u="none" strike="noStrike" dirty="0">
                          <a:solidFill>
                            <a:srgbClr val="000000"/>
                          </a:solidFill>
                          <a:effectLst/>
                        </a:rPr>
                        <a:t>91.63</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1" u="none" strike="noStrike">
                          <a:solidFill>
                            <a:srgbClr val="000000"/>
                          </a:solidFill>
                          <a:effectLst/>
                        </a:rPr>
                        <a:t>91.74</a:t>
                      </a:r>
                      <a:endParaRPr lang="en-US" sz="1800" b="0" i="0" u="none" strike="noStrike">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0" u="none" strike="noStrike" dirty="0">
                          <a:solidFill>
                            <a:srgbClr val="000000"/>
                          </a:solidFill>
                          <a:effectLst/>
                        </a:rPr>
                        <a:t>88.26</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1" u="none" strike="noStrike" dirty="0">
                          <a:solidFill>
                            <a:srgbClr val="000000"/>
                          </a:solidFill>
                          <a:effectLst/>
                        </a:rPr>
                        <a:t>93.49</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1" u="none" strike="noStrike" dirty="0">
                          <a:solidFill>
                            <a:srgbClr val="000000"/>
                          </a:solidFill>
                          <a:effectLst/>
                        </a:rPr>
                        <a:t>91.28</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t">
                        <a:spcBef>
                          <a:spcPts val="0"/>
                        </a:spcBef>
                        <a:spcAft>
                          <a:spcPts val="0"/>
                        </a:spcAft>
                      </a:pPr>
                      <a:r>
                        <a:rPr lang="en-US" sz="1800" b="0" u="none" strike="noStrike">
                          <a:solidFill>
                            <a:srgbClr val="000000"/>
                          </a:solidFill>
                          <a:effectLst/>
                        </a:rPr>
                        <a:t>94.44</a:t>
                      </a:r>
                      <a:endParaRPr lang="en-US" sz="1800" b="0" i="0" u="none" strike="noStrike">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0" u="none" strike="noStrike" dirty="0">
                          <a:solidFill>
                            <a:srgbClr val="000000"/>
                          </a:solidFill>
                          <a:effectLst/>
                        </a:rPr>
                        <a:t>90.60</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tcPr>
                </a:tc>
                <a:tc>
                  <a:txBody>
                    <a:bodyPr/>
                    <a:lstStyle/>
                    <a:p>
                      <a:pPr algn="ctr" fontAlgn="t">
                        <a:spcBef>
                          <a:spcPts val="0"/>
                        </a:spcBef>
                        <a:spcAft>
                          <a:spcPts val="0"/>
                        </a:spcAft>
                      </a:pPr>
                      <a:r>
                        <a:rPr lang="en-US" sz="1800" b="0" u="none" strike="noStrike" dirty="0">
                          <a:solidFill>
                            <a:srgbClr val="000000"/>
                          </a:solidFill>
                          <a:effectLst/>
                        </a:rPr>
                        <a:t>92.52</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t">
                        <a:spcBef>
                          <a:spcPts val="0"/>
                        </a:spcBef>
                        <a:spcAft>
                          <a:spcPts val="0"/>
                        </a:spcAft>
                      </a:pPr>
                      <a:r>
                        <a:rPr lang="en-US" sz="1800" b="1" u="none" strike="noStrike" dirty="0">
                          <a:solidFill>
                            <a:srgbClr val="000000"/>
                          </a:solidFill>
                          <a:effectLst/>
                        </a:rPr>
                        <a:t>91.90</a:t>
                      </a:r>
                      <a:endParaRPr lang="en-US" sz="1800" b="0" i="0" u="none" strike="noStrike" dirty="0">
                        <a:effectLst/>
                        <a:latin typeface="+mn-lt"/>
                      </a:endParaRPr>
                    </a:p>
                  </a:txBody>
                  <a:tcPr marL="39013" marR="39013" marT="39013" marB="39013">
                    <a:lnT w="12700" cap="flat" cmpd="sng" algn="ctr">
                      <a:solidFill>
                        <a:schemeClr val="tx1"/>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4278314007"/>
                  </a:ext>
                </a:extLst>
              </a:tr>
              <a:tr h="366855">
                <a:tc>
                  <a:txBody>
                    <a:bodyPr/>
                    <a:lstStyle/>
                    <a:p>
                      <a:pPr algn="l" fontAlgn="t">
                        <a:spcBef>
                          <a:spcPts val="0"/>
                        </a:spcBef>
                        <a:spcAft>
                          <a:spcPts val="0"/>
                        </a:spcAft>
                      </a:pPr>
                      <a:r>
                        <a:rPr lang="en-US" sz="1800" b="1" u="none" strike="noStrike" dirty="0">
                          <a:solidFill>
                            <a:srgbClr val="000000"/>
                          </a:solidFill>
                          <a:effectLst/>
                        </a:rPr>
                        <a:t>BoschAI_1</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91.11</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77.25</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1" u="none" strike="noStrike">
                          <a:solidFill>
                            <a:srgbClr val="000000"/>
                          </a:solidFill>
                          <a:effectLst/>
                        </a:rPr>
                        <a:t>94.11</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92.96</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88.86</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1" u="none" strike="noStrike" dirty="0">
                          <a:solidFill>
                            <a:srgbClr val="000000"/>
                          </a:solidFill>
                          <a:effectLst/>
                        </a:rPr>
                        <a:t>95.30</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94.44</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dirty="0">
                          <a:solidFill>
                            <a:srgbClr val="000000"/>
                          </a:solidFill>
                          <a:effectLst/>
                        </a:rPr>
                        <a:t>94.87</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91.87</a:t>
                      </a:r>
                      <a:endParaRPr lang="en-US" sz="1800" b="0" i="0" u="none" strike="noStrike" dirty="0">
                        <a:effectLst/>
                        <a:latin typeface="+mn-lt"/>
                      </a:endParaRPr>
                    </a:p>
                  </a:txBody>
                  <a:tcPr marL="39013" marR="39013" marT="39013" marB="39013">
                    <a:solidFill>
                      <a:schemeClr val="accent3">
                        <a:lumMod val="40000"/>
                        <a:lumOff val="60000"/>
                      </a:schemeClr>
                    </a:solidFill>
                  </a:tcPr>
                </a:tc>
                <a:extLst>
                  <a:ext uri="{0D108BD9-81ED-4DB2-BD59-A6C34878D82A}">
                    <a16:rowId xmlns:a16="http://schemas.microsoft.com/office/drawing/2014/main" val="1165450267"/>
                  </a:ext>
                </a:extLst>
              </a:tr>
              <a:tr h="366855">
                <a:tc>
                  <a:txBody>
                    <a:bodyPr/>
                    <a:lstStyle/>
                    <a:p>
                      <a:pPr algn="l" fontAlgn="t">
                        <a:spcBef>
                          <a:spcPts val="0"/>
                        </a:spcBef>
                        <a:spcAft>
                          <a:spcPts val="0"/>
                        </a:spcAft>
                      </a:pPr>
                      <a:r>
                        <a:rPr lang="en-US" sz="1800" b="1" u="none" strike="noStrike" dirty="0">
                          <a:solidFill>
                            <a:srgbClr val="000000"/>
                          </a:solidFill>
                          <a:effectLst/>
                        </a:rPr>
                        <a:t>Bee_Manc_1</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1" u="none" strike="noStrike">
                          <a:solidFill>
                            <a:srgbClr val="000000"/>
                          </a:solidFill>
                          <a:effectLst/>
                        </a:rPr>
                        <a:t>92.84</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82.33</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64.20</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91.57</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82.74</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79.49</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70.51</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75.00</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78.87</a:t>
                      </a:r>
                      <a:endParaRPr lang="en-US" sz="1800" b="0" i="0" u="none" strike="noStrike" dirty="0">
                        <a:effectLst/>
                        <a:latin typeface="+mn-lt"/>
                      </a:endParaRPr>
                    </a:p>
                  </a:txBody>
                  <a:tcPr marL="39013" marR="39013" marT="39013" marB="39013">
                    <a:solidFill>
                      <a:schemeClr val="accent3">
                        <a:lumMod val="40000"/>
                        <a:lumOff val="60000"/>
                      </a:schemeClr>
                    </a:solidFill>
                  </a:tcPr>
                </a:tc>
                <a:extLst>
                  <a:ext uri="{0D108BD9-81ED-4DB2-BD59-A6C34878D82A}">
                    <a16:rowId xmlns:a16="http://schemas.microsoft.com/office/drawing/2014/main" val="3024857149"/>
                  </a:ext>
                </a:extLst>
              </a:tr>
              <a:tr h="366855">
                <a:tc>
                  <a:txBody>
                    <a:bodyPr/>
                    <a:lstStyle/>
                    <a:p>
                      <a:pPr algn="l" fontAlgn="t">
                        <a:spcBef>
                          <a:spcPts val="0"/>
                        </a:spcBef>
                        <a:spcAft>
                          <a:spcPts val="0"/>
                        </a:spcAft>
                      </a:pPr>
                      <a:r>
                        <a:rPr lang="en-US" sz="1800" b="1" u="none" strike="noStrike" dirty="0">
                          <a:solidFill>
                            <a:srgbClr val="000000"/>
                          </a:solidFill>
                          <a:effectLst/>
                        </a:rPr>
                        <a:t>PT3M_1*</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38.19</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34.38</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21.99</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18.17</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28.18</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16.24</a:t>
                      </a:r>
                      <a:endParaRPr lang="en-US" sz="1800" b="0" i="0" u="none" strike="noStrike" dirty="0">
                        <a:effectLst/>
                        <a:latin typeface="+mn-lt"/>
                      </a:endParaRPr>
                    </a:p>
                  </a:txBody>
                  <a:tcPr marL="39013" marR="39013" marT="39013" marB="39013"/>
                </a:tc>
                <a:tc>
                  <a:txBody>
                    <a:bodyPr/>
                    <a:lstStyle/>
                    <a:p>
                      <a:pPr algn="ctr" fontAlgn="t">
                        <a:spcBef>
                          <a:spcPts val="0"/>
                        </a:spcBef>
                        <a:spcAft>
                          <a:spcPts val="0"/>
                        </a:spcAft>
                      </a:pPr>
                      <a:r>
                        <a:rPr lang="en-US" sz="1800" b="0" u="none" strike="noStrike">
                          <a:solidFill>
                            <a:srgbClr val="000000"/>
                          </a:solidFill>
                          <a:effectLst/>
                        </a:rPr>
                        <a:t>8.97</a:t>
                      </a:r>
                      <a:endParaRPr lang="en-US" sz="1800" b="0" i="0" u="none" strike="noStrike">
                        <a:effectLst/>
                        <a:latin typeface="+mn-lt"/>
                      </a:endParaRPr>
                    </a:p>
                  </a:txBody>
                  <a:tcPr marL="39013" marR="39013" marT="39013" marB="39013"/>
                </a:tc>
                <a:tc>
                  <a:txBody>
                    <a:bodyPr/>
                    <a:lstStyle/>
                    <a:p>
                      <a:pPr algn="ctr" fontAlgn="t">
                        <a:spcBef>
                          <a:spcPts val="0"/>
                        </a:spcBef>
                        <a:spcAft>
                          <a:spcPts val="0"/>
                        </a:spcAft>
                      </a:pPr>
                      <a:r>
                        <a:rPr lang="en-US" sz="1800" b="0" u="none" strike="noStrike" dirty="0">
                          <a:solidFill>
                            <a:srgbClr val="000000"/>
                          </a:solidFill>
                          <a:effectLst/>
                        </a:rPr>
                        <a:t>12.61</a:t>
                      </a:r>
                      <a:endParaRPr lang="en-US" sz="1800" b="0" i="0" u="none" strike="noStrike" dirty="0">
                        <a:effectLst/>
                        <a:latin typeface="+mn-lt"/>
                      </a:endParaRPr>
                    </a:p>
                  </a:txBody>
                  <a:tcPr marL="39013" marR="39013" marT="39013" marB="39013">
                    <a:solidFill>
                      <a:schemeClr val="accent3">
                        <a:lumMod val="20000"/>
                        <a:lumOff val="80000"/>
                      </a:schemeClr>
                    </a:solidFill>
                  </a:tcPr>
                </a:tc>
                <a:tc>
                  <a:txBody>
                    <a:bodyPr/>
                    <a:lstStyle/>
                    <a:p>
                      <a:pPr algn="ctr" fontAlgn="t">
                        <a:spcBef>
                          <a:spcPts val="0"/>
                        </a:spcBef>
                        <a:spcAft>
                          <a:spcPts val="0"/>
                        </a:spcAft>
                      </a:pPr>
                      <a:r>
                        <a:rPr lang="en-US" sz="1800" b="0" u="none" strike="noStrike" dirty="0">
                          <a:solidFill>
                            <a:srgbClr val="000000"/>
                          </a:solidFill>
                          <a:effectLst/>
                        </a:rPr>
                        <a:t>20.40</a:t>
                      </a:r>
                      <a:endParaRPr lang="en-US" sz="1800" b="0" i="0" u="none" strike="noStrike" dirty="0">
                        <a:effectLst/>
                        <a:latin typeface="+mn-lt"/>
                      </a:endParaRPr>
                    </a:p>
                  </a:txBody>
                  <a:tcPr marL="39013" marR="39013" marT="39013" marB="39013">
                    <a:solidFill>
                      <a:schemeClr val="accent3">
                        <a:lumMod val="40000"/>
                        <a:lumOff val="60000"/>
                      </a:schemeClr>
                    </a:solidFill>
                  </a:tcPr>
                </a:tc>
                <a:extLst>
                  <a:ext uri="{0D108BD9-81ED-4DB2-BD59-A6C34878D82A}">
                    <a16:rowId xmlns:a16="http://schemas.microsoft.com/office/drawing/2014/main" val="3407880160"/>
                  </a:ext>
                </a:extLst>
              </a:tr>
            </a:tbl>
          </a:graphicData>
        </a:graphic>
      </p:graphicFrame>
      <p:sp>
        <p:nvSpPr>
          <p:cNvPr id="2" name="TextBox 1">
            <a:extLst>
              <a:ext uri="{FF2B5EF4-FFF2-40B4-BE49-F238E27FC236}">
                <a16:creationId xmlns:a16="http://schemas.microsoft.com/office/drawing/2014/main" id="{9A9F2A9C-80A5-5D6C-B293-D96653230486}"/>
              </a:ext>
            </a:extLst>
          </p:cNvPr>
          <p:cNvSpPr txBox="1"/>
          <p:nvPr/>
        </p:nvSpPr>
        <p:spPr>
          <a:xfrm>
            <a:off x="785360" y="5158182"/>
            <a:ext cx="4879862" cy="369332"/>
          </a:xfrm>
          <a:prstGeom prst="rect">
            <a:avLst/>
          </a:prstGeom>
          <a:noFill/>
        </p:spPr>
        <p:txBody>
          <a:bodyPr wrap="none" rtlCol="0">
            <a:spAutoFit/>
          </a:bodyPr>
          <a:lstStyle/>
          <a:p>
            <a:pPr algn="l"/>
            <a:r>
              <a:rPr lang="en-US" dirty="0">
                <a:latin typeface="+mn-lt"/>
              </a:rPr>
              <a:t>*Automatically aligned document-level system</a:t>
            </a:r>
          </a:p>
        </p:txBody>
      </p:sp>
    </p:spTree>
    <p:extLst>
      <p:ext uri="{BB962C8B-B14F-4D97-AF65-F5344CB8AC3E}">
        <p14:creationId xmlns:p14="http://schemas.microsoft.com/office/powerpoint/2010/main" val="320391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C5D43E-9697-5D43-08BF-DBF095EE2DC8}"/>
              </a:ext>
            </a:extLst>
          </p:cNvPr>
          <p:cNvSpPr>
            <a:spLocks noGrp="1"/>
          </p:cNvSpPr>
          <p:nvPr>
            <p:ph type="title"/>
          </p:nvPr>
        </p:nvSpPr>
        <p:spPr/>
        <p:txBody>
          <a:bodyPr/>
          <a:lstStyle/>
          <a:p>
            <a:r>
              <a:rPr lang="en-US" dirty="0"/>
              <a:t>PLABA_base_1</a:t>
            </a:r>
            <a:r>
              <a:rPr lang="en-US" dirty="0">
                <a:solidFill>
                  <a:schemeClr val="bg2">
                    <a:lumMod val="75000"/>
                  </a:schemeClr>
                </a:solidFill>
              </a:rPr>
              <a:t> </a:t>
            </a:r>
            <a:r>
              <a:rPr lang="en-US" dirty="0">
                <a:solidFill>
                  <a:schemeClr val="bg2">
                    <a:lumMod val="90000"/>
                  </a:schemeClr>
                </a:solidFill>
              </a:rPr>
              <a:t>(GPT-3.5 zero-shot autoregressive)</a:t>
            </a:r>
          </a:p>
        </p:txBody>
      </p:sp>
      <p:sp>
        <p:nvSpPr>
          <p:cNvPr id="8" name="TextBox 7">
            <a:extLst>
              <a:ext uri="{FF2B5EF4-FFF2-40B4-BE49-F238E27FC236}">
                <a16:creationId xmlns:a16="http://schemas.microsoft.com/office/drawing/2014/main" id="{B332F583-9240-46A0-E581-ECDE9C3759E1}"/>
              </a:ext>
            </a:extLst>
          </p:cNvPr>
          <p:cNvSpPr txBox="1"/>
          <p:nvPr/>
        </p:nvSpPr>
        <p:spPr>
          <a:xfrm>
            <a:off x="5873021" y="5745323"/>
            <a:ext cx="445956" cy="646331"/>
          </a:xfrm>
          <a:prstGeom prst="rect">
            <a:avLst/>
          </a:prstGeom>
          <a:noFill/>
        </p:spPr>
        <p:txBody>
          <a:bodyPr wrap="none" rtlCol="0">
            <a:spAutoFit/>
          </a:bodyPr>
          <a:lstStyle/>
          <a:p>
            <a:pPr algn="ctr"/>
            <a:r>
              <a:rPr lang="en-US" sz="3600" dirty="0">
                <a:solidFill>
                  <a:schemeClr val="tx2"/>
                </a:solidFill>
                <a:latin typeface="+mn-lt"/>
              </a:rPr>
              <a:t>…</a:t>
            </a:r>
          </a:p>
        </p:txBody>
      </p:sp>
      <p:graphicFrame>
        <p:nvGraphicFramePr>
          <p:cNvPr id="9" name="Content Placeholder 3">
            <a:extLst>
              <a:ext uri="{FF2B5EF4-FFF2-40B4-BE49-F238E27FC236}">
                <a16:creationId xmlns:a16="http://schemas.microsoft.com/office/drawing/2014/main" id="{5BCCC006-AE4F-98AF-A8E2-DE77A658E31C}"/>
              </a:ext>
            </a:extLst>
          </p:cNvPr>
          <p:cNvGraphicFramePr>
            <a:graphicFrameLocks/>
          </p:cNvGraphicFramePr>
          <p:nvPr>
            <p:extLst>
              <p:ext uri="{D42A27DB-BD31-4B8C-83A1-F6EECF244321}">
                <p14:modId xmlns:p14="http://schemas.microsoft.com/office/powerpoint/2010/main" val="14477088"/>
              </p:ext>
            </p:extLst>
          </p:nvPr>
        </p:nvGraphicFramePr>
        <p:xfrm>
          <a:off x="638173" y="1295400"/>
          <a:ext cx="10915203" cy="4602480"/>
        </p:xfrm>
        <a:graphic>
          <a:graphicData uri="http://schemas.openxmlformats.org/drawingml/2006/table">
            <a:tbl>
              <a:tblPr/>
              <a:tblGrid>
                <a:gridCol w="5076827">
                  <a:extLst>
                    <a:ext uri="{9D8B030D-6E8A-4147-A177-3AD203B41FA5}">
                      <a16:colId xmlns:a16="http://schemas.microsoft.com/office/drawing/2014/main" val="1997646435"/>
                    </a:ext>
                  </a:extLst>
                </a:gridCol>
                <a:gridCol w="5838376">
                  <a:extLst>
                    <a:ext uri="{9D8B030D-6E8A-4147-A177-3AD203B41FA5}">
                      <a16:colId xmlns:a16="http://schemas.microsoft.com/office/drawing/2014/main" val="1954295081"/>
                    </a:ext>
                  </a:extLst>
                </a:gridCol>
              </a:tblGrid>
              <a:tr h="3073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mn-lt"/>
                        </a:rPr>
                        <a:t>Source (</a:t>
                      </a:r>
                      <a:r>
                        <a:rPr lang="en-US" sz="1600" b="1" dirty="0">
                          <a:solidFill>
                            <a:schemeClr val="bg1"/>
                          </a:solidFill>
                        </a:rPr>
                        <a:t>PMID: 32956694)</a:t>
                      </a:r>
                      <a:endParaRPr lang="en-US" sz="1600" b="1" i="0" u="none" strike="noStrike" dirty="0">
                        <a:solidFill>
                          <a:schemeClr val="bg1"/>
                        </a:solidFill>
                        <a:effectLst/>
                        <a:latin typeface="+mn-lt"/>
                      </a:endParaRPr>
                    </a:p>
                  </a:txBody>
                  <a:tcPr>
                    <a:solidFill>
                      <a:schemeClr val="tx2"/>
                    </a:solidFill>
                  </a:tcPr>
                </a:tc>
                <a:tc>
                  <a:txBody>
                    <a:bodyPr/>
                    <a:lstStyle/>
                    <a:p>
                      <a:pPr algn="l" fontAlgn="b"/>
                      <a:r>
                        <a:rPr lang="en-US" sz="1600" b="1" i="0" u="none" strike="noStrike" dirty="0">
                          <a:solidFill>
                            <a:schemeClr val="bg1"/>
                          </a:solidFill>
                          <a:effectLst/>
                          <a:latin typeface="+mn-lt"/>
                        </a:rPr>
                        <a:t>PLABA_base_1</a:t>
                      </a:r>
                    </a:p>
                  </a:txBody>
                  <a:tcPr>
                    <a:solidFill>
                      <a:schemeClr val="tx2"/>
                    </a:solidFill>
                  </a:tcPr>
                </a:tc>
                <a:extLst>
                  <a:ext uri="{0D108BD9-81ED-4DB2-BD59-A6C34878D82A}">
                    <a16:rowId xmlns:a16="http://schemas.microsoft.com/office/drawing/2014/main" val="1576769314"/>
                  </a:ext>
                </a:extLst>
              </a:tr>
              <a:tr h="530928">
                <a:tc>
                  <a:txBody>
                    <a:bodyPr/>
                    <a:lstStyle/>
                    <a:p>
                      <a:r>
                        <a:rPr lang="en-US" sz="1600" dirty="0">
                          <a:solidFill>
                            <a:srgbClr val="000000"/>
                          </a:solidFill>
                          <a:effectLst/>
                          <a:latin typeface="+mn-lt"/>
                        </a:rPr>
                        <a:t>Objective: To assess the effect on </a:t>
                      </a:r>
                      <a:r>
                        <a:rPr lang="en-US" sz="1600" dirty="0">
                          <a:solidFill>
                            <a:srgbClr val="009193"/>
                          </a:solidFill>
                          <a:effectLst/>
                          <a:latin typeface="+mn-lt"/>
                        </a:rPr>
                        <a:t>hemostasis parameters </a:t>
                      </a:r>
                      <a:r>
                        <a:rPr lang="en-US" sz="1600" dirty="0">
                          <a:solidFill>
                            <a:srgbClr val="000000"/>
                          </a:solidFill>
                          <a:effectLst/>
                          <a:latin typeface="+mn-lt"/>
                        </a:rPr>
                        <a:t>of a new </a:t>
                      </a:r>
                      <a:r>
                        <a:rPr lang="en-US" sz="1600" dirty="0">
                          <a:solidFill>
                            <a:schemeClr val="accent2"/>
                          </a:solidFill>
                          <a:effectLst/>
                          <a:latin typeface="+mn-lt"/>
                        </a:rPr>
                        <a:t>combined oral contraceptive (COC)</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Goal: To determine how a new </a:t>
                      </a:r>
                      <a:r>
                        <a:rPr lang="en-US" sz="1600" dirty="0">
                          <a:solidFill>
                            <a:schemeClr val="accent2"/>
                          </a:solidFill>
                          <a:effectLst/>
                          <a:latin typeface="+mn-lt"/>
                        </a:rPr>
                        <a:t>birth control pill </a:t>
                      </a:r>
                      <a:r>
                        <a:rPr lang="en-US" sz="1600" dirty="0">
                          <a:solidFill>
                            <a:srgbClr val="000000"/>
                          </a:solidFill>
                          <a:effectLst/>
                          <a:latin typeface="+mn-lt"/>
                        </a:rPr>
                        <a:t>affects </a:t>
                      </a:r>
                      <a:r>
                        <a:rPr lang="en-US" sz="1600" dirty="0">
                          <a:solidFill>
                            <a:srgbClr val="009193"/>
                          </a:solidFill>
                          <a:effectLst/>
                          <a:latin typeface="+mn-lt"/>
                        </a:rPr>
                        <a:t>blood clotting</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3979465242"/>
                  </a:ext>
                </a:extLst>
              </a:tr>
              <a:tr h="1648670">
                <a:tc>
                  <a:txBody>
                    <a:bodyPr/>
                    <a:lstStyle/>
                    <a:p>
                      <a:r>
                        <a:rPr lang="en-US" sz="1600" dirty="0">
                          <a:solidFill>
                            <a:srgbClr val="000000"/>
                          </a:solidFill>
                          <a:effectLst/>
                          <a:latin typeface="+mn-lt"/>
                        </a:rPr>
                        <a:t>Study design: In this </a:t>
                      </a:r>
                      <a:r>
                        <a:rPr lang="en-US" sz="1600" dirty="0">
                          <a:solidFill>
                            <a:schemeClr val="tx1"/>
                          </a:solidFill>
                          <a:effectLst/>
                          <a:latin typeface="+mn-lt"/>
                        </a:rPr>
                        <a:t>randomized</a:t>
                      </a:r>
                      <a:r>
                        <a:rPr lang="en-US" sz="1600" dirty="0">
                          <a:solidFill>
                            <a:srgbClr val="000000"/>
                          </a:solidFill>
                          <a:effectLst/>
                          <a:latin typeface="+mn-lt"/>
                        </a:rPr>
                        <a:t>, single </a:t>
                      </a:r>
                      <a:r>
                        <a:rPr lang="en-US" sz="1600" dirty="0" err="1">
                          <a:solidFill>
                            <a:srgbClr val="000000"/>
                          </a:solidFill>
                          <a:effectLst/>
                          <a:latin typeface="+mn-lt"/>
                        </a:rPr>
                        <a:t>centre</a:t>
                      </a:r>
                      <a:r>
                        <a:rPr lang="en-US" sz="1600" dirty="0">
                          <a:solidFill>
                            <a:srgbClr val="000000"/>
                          </a:solidFill>
                          <a:effectLst/>
                          <a:latin typeface="+mn-lt"/>
                        </a:rPr>
                        <a:t>, open-label, exploratory study, healthy women received either </a:t>
                      </a:r>
                      <a:r>
                        <a:rPr lang="en-US" sz="1600" dirty="0">
                          <a:solidFill>
                            <a:schemeClr val="accent1">
                              <a:lumMod val="60000"/>
                              <a:lumOff val="40000"/>
                            </a:schemeClr>
                          </a:solidFill>
                          <a:effectLst/>
                          <a:latin typeface="+mn-lt"/>
                        </a:rPr>
                        <a:t>15 mg </a:t>
                      </a:r>
                      <a:r>
                        <a:rPr lang="en-US" sz="1600" dirty="0" err="1">
                          <a:solidFill>
                            <a:schemeClr val="accent1">
                              <a:lumMod val="60000"/>
                              <a:lumOff val="40000"/>
                            </a:schemeClr>
                          </a:solidFill>
                          <a:effectLst/>
                          <a:latin typeface="+mn-lt"/>
                        </a:rPr>
                        <a:t>estetrol</a:t>
                      </a:r>
                      <a:r>
                        <a:rPr lang="en-US" sz="1600" dirty="0">
                          <a:solidFill>
                            <a:schemeClr val="accent1">
                              <a:lumMod val="60000"/>
                              <a:lumOff val="40000"/>
                            </a:schemeClr>
                          </a:solidFill>
                          <a:effectLst/>
                          <a:latin typeface="+mn-lt"/>
                        </a:rPr>
                        <a:t>/3 mg </a:t>
                      </a:r>
                      <a:r>
                        <a:rPr lang="en-US" sz="1600" dirty="0" err="1">
                          <a:solidFill>
                            <a:schemeClr val="accent1">
                              <a:lumMod val="60000"/>
                              <a:lumOff val="40000"/>
                            </a:schemeClr>
                          </a:solidFill>
                          <a:effectLst/>
                          <a:latin typeface="+mn-lt"/>
                        </a:rPr>
                        <a:t>drospirenone</a:t>
                      </a:r>
                      <a:r>
                        <a:rPr lang="en-US" sz="1600" dirty="0">
                          <a:solidFill>
                            <a:schemeClr val="accent1">
                              <a:lumMod val="60000"/>
                              <a:lumOff val="40000"/>
                            </a:schemeClr>
                          </a:solidFill>
                          <a:effectLst/>
                          <a:latin typeface="+mn-lt"/>
                        </a:rPr>
                        <a:t> (E4/DRSP) </a:t>
                      </a:r>
                      <a:r>
                        <a:rPr lang="en-US" sz="1600" dirty="0">
                          <a:solidFill>
                            <a:schemeClr val="accent5"/>
                          </a:solidFill>
                          <a:effectLst/>
                          <a:latin typeface="+mn-lt"/>
                        </a:rPr>
                        <a:t>(n = 39)</a:t>
                      </a:r>
                      <a:r>
                        <a:rPr lang="en-US" sz="1600" dirty="0">
                          <a:solidFill>
                            <a:srgbClr val="000000"/>
                          </a:solidFill>
                          <a:effectLst/>
                          <a:latin typeface="+mn-lt"/>
                        </a:rPr>
                        <a:t>, </a:t>
                      </a:r>
                      <a:r>
                        <a:rPr lang="en-US" sz="1600" dirty="0">
                          <a:solidFill>
                            <a:srgbClr val="D883FF"/>
                          </a:solidFill>
                          <a:effectLst/>
                          <a:latin typeface="+mn-lt"/>
                        </a:rPr>
                        <a:t>30 mcg </a:t>
                      </a:r>
                      <a:r>
                        <a:rPr lang="en-US" sz="1600" dirty="0" err="1">
                          <a:solidFill>
                            <a:srgbClr val="D883FF"/>
                          </a:solidFill>
                          <a:effectLst/>
                          <a:latin typeface="+mn-lt"/>
                        </a:rPr>
                        <a:t>ethinylestradiol</a:t>
                      </a:r>
                      <a:r>
                        <a:rPr lang="en-US" sz="1600" dirty="0">
                          <a:solidFill>
                            <a:srgbClr val="D883FF"/>
                          </a:solidFill>
                          <a:effectLst/>
                          <a:latin typeface="+mn-lt"/>
                        </a:rPr>
                        <a:t>/150 mcg levonorgestrel (EE/LNG) </a:t>
                      </a:r>
                      <a:r>
                        <a:rPr lang="en-US" sz="1600" dirty="0">
                          <a:solidFill>
                            <a:schemeClr val="accent5"/>
                          </a:solidFill>
                          <a:effectLst/>
                          <a:latin typeface="+mn-lt"/>
                        </a:rPr>
                        <a:t>(n = 30)</a:t>
                      </a:r>
                      <a:r>
                        <a:rPr lang="en-US" sz="1600" dirty="0">
                          <a:solidFill>
                            <a:srgbClr val="000000"/>
                          </a:solidFill>
                          <a:effectLst/>
                          <a:latin typeface="+mn-lt"/>
                        </a:rPr>
                        <a:t>, or </a:t>
                      </a:r>
                      <a:r>
                        <a:rPr lang="en-US" sz="1600" dirty="0">
                          <a:solidFill>
                            <a:srgbClr val="FF85FF"/>
                          </a:solidFill>
                          <a:effectLst/>
                          <a:latin typeface="+mn-lt"/>
                        </a:rPr>
                        <a:t>20 mcg </a:t>
                      </a:r>
                      <a:r>
                        <a:rPr lang="en-US" sz="1600" dirty="0" err="1">
                          <a:solidFill>
                            <a:srgbClr val="FF85FF"/>
                          </a:solidFill>
                          <a:effectLst/>
                          <a:latin typeface="+mn-lt"/>
                        </a:rPr>
                        <a:t>ethinylestradiol</a:t>
                      </a:r>
                      <a:r>
                        <a:rPr lang="en-US" sz="1600" dirty="0">
                          <a:solidFill>
                            <a:srgbClr val="FF85FF"/>
                          </a:solidFill>
                          <a:effectLst/>
                          <a:latin typeface="+mn-lt"/>
                        </a:rPr>
                        <a:t>/3 mg </a:t>
                      </a:r>
                      <a:r>
                        <a:rPr lang="en-US" sz="1600" dirty="0" err="1">
                          <a:solidFill>
                            <a:srgbClr val="FF85FF"/>
                          </a:solidFill>
                          <a:effectLst/>
                          <a:latin typeface="+mn-lt"/>
                        </a:rPr>
                        <a:t>drospirenone</a:t>
                      </a:r>
                      <a:r>
                        <a:rPr lang="en-US" sz="1600" dirty="0">
                          <a:solidFill>
                            <a:srgbClr val="FF85FF"/>
                          </a:solidFill>
                          <a:effectLst/>
                          <a:latin typeface="+mn-lt"/>
                        </a:rPr>
                        <a:t> (EE/DRSP</a:t>
                      </a:r>
                      <a:r>
                        <a:rPr lang="en-US" sz="1600" dirty="0">
                          <a:solidFill>
                            <a:schemeClr val="accent5"/>
                          </a:solidFill>
                          <a:effectLst/>
                          <a:latin typeface="+mn-lt"/>
                        </a:rPr>
                        <a:t>) (n = 32) </a:t>
                      </a:r>
                      <a:r>
                        <a:rPr lang="en-US" sz="1600" dirty="0">
                          <a:solidFill>
                            <a:srgbClr val="000000"/>
                          </a:solidFill>
                          <a:effectLst/>
                          <a:latin typeface="+mn-lt"/>
                        </a:rPr>
                        <a:t>for six 28-day cycles.</a:t>
                      </a:r>
                      <a:endParaRPr lang="en-US" sz="1600" dirty="0">
                        <a:effectLst/>
                        <a:latin typeface="+mn-lt"/>
                      </a:endParaRPr>
                    </a:p>
                  </a:txBody>
                  <a:tcPr/>
                </a:tc>
                <a:tc>
                  <a:txBody>
                    <a:bodyPr/>
                    <a:lstStyle/>
                    <a:p>
                      <a:r>
                        <a:rPr lang="en-US" sz="1600" dirty="0">
                          <a:solidFill>
                            <a:srgbClr val="000000"/>
                          </a:solidFill>
                          <a:effectLst/>
                          <a:latin typeface="+mn-lt"/>
                        </a:rPr>
                        <a:t>Study Design: In this study, healthy women were </a:t>
                      </a:r>
                      <a:r>
                        <a:rPr lang="en-US" sz="1600" dirty="0">
                          <a:solidFill>
                            <a:schemeClr val="tx1"/>
                          </a:solidFill>
                          <a:effectLst/>
                          <a:latin typeface="+mn-lt"/>
                        </a:rPr>
                        <a:t>randomly assigned </a:t>
                      </a:r>
                      <a:r>
                        <a:rPr lang="en-US" sz="1600" dirty="0">
                          <a:solidFill>
                            <a:srgbClr val="000000"/>
                          </a:solidFill>
                          <a:effectLst/>
                          <a:latin typeface="+mn-lt"/>
                        </a:rPr>
                        <a:t>to receive either </a:t>
                      </a:r>
                      <a:r>
                        <a:rPr lang="en-US" sz="1600" b="1" dirty="0">
                          <a:solidFill>
                            <a:schemeClr val="accent1">
                              <a:lumMod val="60000"/>
                              <a:lumOff val="40000"/>
                            </a:schemeClr>
                          </a:solidFill>
                          <a:effectLst/>
                          <a:latin typeface="+mn-lt"/>
                        </a:rPr>
                        <a:t>a new birth control pill </a:t>
                      </a:r>
                      <a:r>
                        <a:rPr lang="en-US" sz="1600" dirty="0">
                          <a:solidFill>
                            <a:schemeClr val="accent1">
                              <a:lumMod val="60000"/>
                              <a:lumOff val="40000"/>
                            </a:schemeClr>
                          </a:solidFill>
                          <a:effectLst/>
                          <a:latin typeface="+mn-lt"/>
                        </a:rPr>
                        <a:t>containing 15 mg </a:t>
                      </a:r>
                      <a:r>
                        <a:rPr lang="en-US" sz="1600" dirty="0" err="1">
                          <a:solidFill>
                            <a:schemeClr val="accent1">
                              <a:lumMod val="60000"/>
                              <a:lumOff val="40000"/>
                            </a:schemeClr>
                          </a:solidFill>
                          <a:effectLst/>
                          <a:latin typeface="+mn-lt"/>
                        </a:rPr>
                        <a:t>estetrol</a:t>
                      </a:r>
                      <a:r>
                        <a:rPr lang="en-US" sz="1600" dirty="0">
                          <a:solidFill>
                            <a:schemeClr val="accent1">
                              <a:lumMod val="60000"/>
                              <a:lumOff val="40000"/>
                            </a:schemeClr>
                          </a:solidFill>
                          <a:effectLst/>
                          <a:latin typeface="+mn-lt"/>
                        </a:rPr>
                        <a:t> and 3 mg </a:t>
                      </a:r>
                      <a:r>
                        <a:rPr lang="en-US" sz="1600" dirty="0" err="1">
                          <a:solidFill>
                            <a:schemeClr val="accent1">
                              <a:lumMod val="60000"/>
                              <a:lumOff val="40000"/>
                            </a:schemeClr>
                          </a:solidFill>
                          <a:effectLst/>
                          <a:latin typeface="+mn-lt"/>
                        </a:rPr>
                        <a:t>drospirenone</a:t>
                      </a:r>
                      <a:r>
                        <a:rPr lang="en-US" sz="1600" dirty="0">
                          <a:solidFill>
                            <a:srgbClr val="000000"/>
                          </a:solidFill>
                          <a:effectLst/>
                          <a:latin typeface="+mn-lt"/>
                        </a:rPr>
                        <a:t>, </a:t>
                      </a:r>
                      <a:r>
                        <a:rPr lang="en-US" sz="1600" b="1" dirty="0">
                          <a:solidFill>
                            <a:srgbClr val="D883FF"/>
                          </a:solidFill>
                          <a:effectLst/>
                          <a:latin typeface="+mn-lt"/>
                        </a:rPr>
                        <a:t>a commonly used birth control pill </a:t>
                      </a:r>
                      <a:r>
                        <a:rPr lang="en-US" sz="1600" dirty="0">
                          <a:solidFill>
                            <a:srgbClr val="D883FF"/>
                          </a:solidFill>
                          <a:effectLst/>
                          <a:latin typeface="+mn-lt"/>
                        </a:rPr>
                        <a:t>containing 30 mcg </a:t>
                      </a:r>
                      <a:r>
                        <a:rPr lang="en-US" sz="1600" dirty="0" err="1">
                          <a:solidFill>
                            <a:srgbClr val="D883FF"/>
                          </a:solidFill>
                          <a:effectLst/>
                          <a:latin typeface="+mn-lt"/>
                        </a:rPr>
                        <a:t>ethinylestradiol</a:t>
                      </a:r>
                      <a:r>
                        <a:rPr lang="en-US" sz="1600" dirty="0">
                          <a:solidFill>
                            <a:srgbClr val="D883FF"/>
                          </a:solidFill>
                          <a:effectLst/>
                          <a:latin typeface="+mn-lt"/>
                        </a:rPr>
                        <a:t> and 150 mcg levonorgestrel</a:t>
                      </a:r>
                      <a:r>
                        <a:rPr lang="en-US" sz="1600" dirty="0">
                          <a:solidFill>
                            <a:srgbClr val="000000"/>
                          </a:solidFill>
                          <a:effectLst/>
                          <a:latin typeface="+mn-lt"/>
                        </a:rPr>
                        <a:t>, or </a:t>
                      </a:r>
                      <a:r>
                        <a:rPr lang="en-US" sz="1600" b="1" dirty="0">
                          <a:solidFill>
                            <a:srgbClr val="FF85FF"/>
                          </a:solidFill>
                          <a:effectLst/>
                          <a:latin typeface="+mn-lt"/>
                        </a:rPr>
                        <a:t>another commonly used birth control pill </a:t>
                      </a:r>
                      <a:r>
                        <a:rPr lang="en-US" sz="1600" dirty="0">
                          <a:solidFill>
                            <a:srgbClr val="FF85FF"/>
                          </a:solidFill>
                          <a:effectLst/>
                          <a:latin typeface="+mn-lt"/>
                        </a:rPr>
                        <a:t>containing 20 mcg </a:t>
                      </a:r>
                      <a:r>
                        <a:rPr lang="en-US" sz="1600" dirty="0" err="1">
                          <a:solidFill>
                            <a:srgbClr val="FF85FF"/>
                          </a:solidFill>
                          <a:effectLst/>
                          <a:latin typeface="+mn-lt"/>
                        </a:rPr>
                        <a:t>ethinylestradiol</a:t>
                      </a:r>
                      <a:r>
                        <a:rPr lang="en-US" sz="1600" dirty="0">
                          <a:solidFill>
                            <a:srgbClr val="FF85FF"/>
                          </a:solidFill>
                          <a:effectLst/>
                          <a:latin typeface="+mn-lt"/>
                        </a:rPr>
                        <a:t> and 3 mg </a:t>
                      </a:r>
                      <a:r>
                        <a:rPr lang="en-US" sz="1600" dirty="0" err="1">
                          <a:solidFill>
                            <a:srgbClr val="FF85FF"/>
                          </a:solidFill>
                          <a:effectLst/>
                          <a:latin typeface="+mn-lt"/>
                        </a:rPr>
                        <a:t>drospirenone</a:t>
                      </a:r>
                      <a:r>
                        <a:rPr lang="en-US" sz="1600" dirty="0">
                          <a:solidFill>
                            <a:srgbClr val="000000"/>
                          </a:solidFill>
                          <a:effectLst/>
                          <a:latin typeface="+mn-lt"/>
                        </a:rPr>
                        <a:t>. They took the pills for six cycles, each lasting 28 days.</a:t>
                      </a:r>
                      <a:endParaRPr lang="en-US" sz="1600" dirty="0">
                        <a:effectLst/>
                        <a:latin typeface="+mn-lt"/>
                      </a:endParaRPr>
                    </a:p>
                  </a:txBody>
                  <a:tcPr/>
                </a:tc>
                <a:extLst>
                  <a:ext uri="{0D108BD9-81ED-4DB2-BD59-A6C34878D82A}">
                    <a16:rowId xmlns:a16="http://schemas.microsoft.com/office/drawing/2014/main" val="997423740"/>
                  </a:ext>
                </a:extLst>
              </a:tr>
              <a:tr h="530928">
                <a:tc>
                  <a:txBody>
                    <a:bodyPr/>
                    <a:lstStyle/>
                    <a:p>
                      <a:r>
                        <a:rPr lang="en-US" sz="1600" dirty="0">
                          <a:solidFill>
                            <a:srgbClr val="000000"/>
                          </a:solidFill>
                          <a:effectLst/>
                          <a:latin typeface="+mn-lt"/>
                        </a:rPr>
                        <a:t>Blood was collected at baseline, cycle 3, and cycle 6.</a:t>
                      </a:r>
                      <a:endParaRPr lang="en-US" sz="1600" dirty="0">
                        <a:effectLst/>
                        <a:latin typeface="+mn-lt"/>
                      </a:endParaRPr>
                    </a:p>
                  </a:txBody>
                  <a:tcPr/>
                </a:tc>
                <a:tc>
                  <a:txBody>
                    <a:bodyPr/>
                    <a:lstStyle/>
                    <a:p>
                      <a:r>
                        <a:rPr lang="en-US" sz="1600" dirty="0">
                          <a:solidFill>
                            <a:srgbClr val="000000"/>
                          </a:solidFill>
                          <a:effectLst/>
                          <a:latin typeface="+mn-lt"/>
                        </a:rPr>
                        <a:t>Blood samples were collected at the beginning of the study and at the third and sixth cycles.</a:t>
                      </a:r>
                      <a:endParaRPr lang="en-US" sz="1600" dirty="0">
                        <a:effectLst/>
                        <a:latin typeface="+mn-lt"/>
                      </a:endParaRPr>
                    </a:p>
                  </a:txBody>
                  <a:tcPr/>
                </a:tc>
                <a:extLst>
                  <a:ext uri="{0D108BD9-81ED-4DB2-BD59-A6C34878D82A}">
                    <a16:rowId xmlns:a16="http://schemas.microsoft.com/office/drawing/2014/main" val="4211390925"/>
                  </a:ext>
                </a:extLst>
              </a:tr>
              <a:tr h="754476">
                <a:tc>
                  <a:txBody>
                    <a:bodyPr/>
                    <a:lstStyle/>
                    <a:p>
                      <a:r>
                        <a:rPr lang="en-US" sz="1600" dirty="0">
                          <a:solidFill>
                            <a:srgbClr val="000000"/>
                          </a:solidFill>
                          <a:effectLst/>
                          <a:latin typeface="+mn-lt"/>
                        </a:rPr>
                        <a:t>Median change from </a:t>
                      </a:r>
                      <a:r>
                        <a:rPr lang="en-US" sz="1600" dirty="0">
                          <a:solidFill>
                            <a:schemeClr val="accent5"/>
                          </a:solidFill>
                          <a:effectLst/>
                          <a:latin typeface="+mn-lt"/>
                        </a:rPr>
                        <a:t>baseline</a:t>
                      </a:r>
                      <a:r>
                        <a:rPr lang="en-US" sz="1600" dirty="0">
                          <a:solidFill>
                            <a:srgbClr val="C00000"/>
                          </a:solidFill>
                          <a:effectLst/>
                          <a:latin typeface="+mn-lt"/>
                        </a:rPr>
                        <a:t> </a:t>
                      </a:r>
                      <a:r>
                        <a:rPr lang="en-US" sz="1600" dirty="0">
                          <a:solidFill>
                            <a:srgbClr val="000000"/>
                          </a:solidFill>
                          <a:effectLst/>
                          <a:latin typeface="+mn-lt"/>
                        </a:rPr>
                        <a:t>was evaluated for </a:t>
                      </a:r>
                      <a:r>
                        <a:rPr lang="en-US" sz="1600" dirty="0">
                          <a:solidFill>
                            <a:srgbClr val="009193"/>
                          </a:solidFill>
                          <a:effectLst/>
                          <a:latin typeface="+mn-lt"/>
                        </a:rPr>
                        <a:t>procoagulant</a:t>
                      </a:r>
                      <a:r>
                        <a:rPr lang="en-US" sz="1600" dirty="0">
                          <a:solidFill>
                            <a:srgbClr val="000000"/>
                          </a:solidFill>
                          <a:effectLst/>
                          <a:latin typeface="+mn-lt"/>
                        </a:rPr>
                        <a:t>, </a:t>
                      </a:r>
                      <a:r>
                        <a:rPr lang="en-US" sz="1600" dirty="0">
                          <a:solidFill>
                            <a:srgbClr val="008F00"/>
                          </a:solidFill>
                          <a:effectLst/>
                          <a:latin typeface="+mn-lt"/>
                        </a:rPr>
                        <a:t>anticoagulant</a:t>
                      </a:r>
                      <a:r>
                        <a:rPr lang="en-US" sz="1600" dirty="0">
                          <a:solidFill>
                            <a:srgbClr val="000000"/>
                          </a:solidFill>
                          <a:effectLst/>
                          <a:latin typeface="+mn-lt"/>
                        </a:rPr>
                        <a:t>, and </a:t>
                      </a:r>
                      <a:r>
                        <a:rPr lang="en-US" sz="1600" dirty="0">
                          <a:solidFill>
                            <a:srgbClr val="C0D64A"/>
                          </a:solidFill>
                          <a:effectLst/>
                          <a:latin typeface="+mn-lt"/>
                        </a:rPr>
                        <a:t>fibrinolytic parameters</a:t>
                      </a:r>
                      <a:r>
                        <a:rPr lang="en-US" sz="1600" dirty="0">
                          <a:solidFill>
                            <a:srgbClr val="000000"/>
                          </a:solidFill>
                          <a:effectLst/>
                          <a:latin typeface="+mn-lt"/>
                        </a:rPr>
                        <a:t>, and for sex hormone-binding globulin (SHBG).</a:t>
                      </a:r>
                      <a:endParaRPr lang="en-US" sz="1600" dirty="0">
                        <a:effectLst/>
                        <a:latin typeface="+mn-lt"/>
                      </a:endParaRPr>
                    </a:p>
                  </a:txBody>
                  <a:tcPr/>
                </a:tc>
                <a:tc>
                  <a:txBody>
                    <a:bodyPr/>
                    <a:lstStyle/>
                    <a:p>
                      <a:r>
                        <a:rPr lang="en-US" sz="1600" dirty="0">
                          <a:solidFill>
                            <a:srgbClr val="000000"/>
                          </a:solidFill>
                          <a:effectLst/>
                          <a:latin typeface="+mn-lt"/>
                        </a:rPr>
                        <a:t>We looked at the average changes in </a:t>
                      </a:r>
                      <a:r>
                        <a:rPr lang="en-US" sz="1600" dirty="0">
                          <a:solidFill>
                            <a:srgbClr val="009193"/>
                          </a:solidFill>
                          <a:effectLst/>
                          <a:latin typeface="+mn-lt"/>
                        </a:rPr>
                        <a:t>blood clotting</a:t>
                      </a:r>
                      <a:r>
                        <a:rPr lang="en-US" sz="1600" dirty="0">
                          <a:solidFill>
                            <a:srgbClr val="000000"/>
                          </a:solidFill>
                          <a:effectLst/>
                          <a:latin typeface="+mn-lt"/>
                        </a:rPr>
                        <a:t>, </a:t>
                      </a:r>
                      <a:r>
                        <a:rPr lang="en-US" sz="1600" dirty="0">
                          <a:solidFill>
                            <a:srgbClr val="008F00"/>
                          </a:solidFill>
                          <a:effectLst/>
                          <a:latin typeface="+mn-lt"/>
                        </a:rPr>
                        <a:t>blood thinning</a:t>
                      </a:r>
                      <a:r>
                        <a:rPr lang="en-US" sz="1600" dirty="0">
                          <a:solidFill>
                            <a:srgbClr val="000000"/>
                          </a:solidFill>
                          <a:effectLst/>
                          <a:latin typeface="+mn-lt"/>
                        </a:rPr>
                        <a:t>, and </a:t>
                      </a:r>
                      <a:r>
                        <a:rPr lang="en-US" sz="1600" dirty="0">
                          <a:solidFill>
                            <a:srgbClr val="C0D64A"/>
                          </a:solidFill>
                          <a:effectLst/>
                          <a:latin typeface="+mn-lt"/>
                        </a:rPr>
                        <a:t>blood clot breakdown</a:t>
                      </a:r>
                      <a:r>
                        <a:rPr lang="en-US" sz="1600" dirty="0">
                          <a:solidFill>
                            <a:srgbClr val="000000"/>
                          </a:solidFill>
                          <a:effectLst/>
                          <a:latin typeface="+mn-lt"/>
                        </a:rPr>
                        <a:t>, as well as the levels of sex hormone-binding globulin, compared to the </a:t>
                      </a:r>
                      <a:r>
                        <a:rPr lang="en-US" sz="1600" dirty="0">
                          <a:solidFill>
                            <a:schemeClr val="accent5"/>
                          </a:solidFill>
                          <a:effectLst/>
                          <a:latin typeface="+mn-lt"/>
                        </a:rPr>
                        <a:t>beginning of the study</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3078753826"/>
                  </a:ext>
                </a:extLst>
              </a:tr>
            </a:tbl>
          </a:graphicData>
        </a:graphic>
      </p:graphicFrame>
    </p:spTree>
    <p:extLst>
      <p:ext uri="{BB962C8B-B14F-4D97-AF65-F5344CB8AC3E}">
        <p14:creationId xmlns:p14="http://schemas.microsoft.com/office/powerpoint/2010/main" val="942977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CABA61-51C8-E497-2809-8B9F3D720858}"/>
              </a:ext>
            </a:extLst>
          </p:cNvPr>
          <p:cNvSpPr>
            <a:spLocks noGrp="1"/>
          </p:cNvSpPr>
          <p:nvPr>
            <p:ph type="title"/>
          </p:nvPr>
        </p:nvSpPr>
        <p:spPr/>
        <p:txBody>
          <a:bodyPr/>
          <a:lstStyle/>
          <a:p>
            <a:r>
              <a:rPr lang="en-US" dirty="0"/>
              <a:t>PLABA_base_1</a:t>
            </a:r>
            <a:r>
              <a:rPr lang="en-US" dirty="0">
                <a:solidFill>
                  <a:schemeClr val="bg2">
                    <a:lumMod val="75000"/>
                  </a:schemeClr>
                </a:solidFill>
              </a:rPr>
              <a:t> </a:t>
            </a:r>
            <a:r>
              <a:rPr lang="en-US" dirty="0">
                <a:solidFill>
                  <a:schemeClr val="bg2">
                    <a:lumMod val="90000"/>
                  </a:schemeClr>
                </a:solidFill>
              </a:rPr>
              <a:t>(GPT-3.5 zero-shot autoregressive)</a:t>
            </a:r>
            <a:endParaRPr lang="en-US" dirty="0"/>
          </a:p>
        </p:txBody>
      </p:sp>
      <p:graphicFrame>
        <p:nvGraphicFramePr>
          <p:cNvPr id="4" name="Content Placeholder 3">
            <a:extLst>
              <a:ext uri="{FF2B5EF4-FFF2-40B4-BE49-F238E27FC236}">
                <a16:creationId xmlns:a16="http://schemas.microsoft.com/office/drawing/2014/main" id="{773EEE15-CFBF-74B1-D749-305C9C575EDA}"/>
              </a:ext>
            </a:extLst>
          </p:cNvPr>
          <p:cNvGraphicFramePr>
            <a:graphicFrameLocks noGrp="1"/>
          </p:cNvGraphicFramePr>
          <p:nvPr>
            <p:ph idx="4294967295"/>
            <p:extLst>
              <p:ext uri="{D42A27DB-BD31-4B8C-83A1-F6EECF244321}">
                <p14:modId xmlns:p14="http://schemas.microsoft.com/office/powerpoint/2010/main" val="1642288426"/>
              </p:ext>
            </p:extLst>
          </p:nvPr>
        </p:nvGraphicFramePr>
        <p:xfrm>
          <a:off x="647699" y="1805426"/>
          <a:ext cx="10896599" cy="3931920"/>
        </p:xfrm>
        <a:graphic>
          <a:graphicData uri="http://schemas.openxmlformats.org/drawingml/2006/table">
            <a:tbl>
              <a:tblPr/>
              <a:tblGrid>
                <a:gridCol w="5067301">
                  <a:extLst>
                    <a:ext uri="{9D8B030D-6E8A-4147-A177-3AD203B41FA5}">
                      <a16:colId xmlns:a16="http://schemas.microsoft.com/office/drawing/2014/main" val="1997646435"/>
                    </a:ext>
                  </a:extLst>
                </a:gridCol>
                <a:gridCol w="5829298">
                  <a:extLst>
                    <a:ext uri="{9D8B030D-6E8A-4147-A177-3AD203B41FA5}">
                      <a16:colId xmlns:a16="http://schemas.microsoft.com/office/drawing/2014/main" val="1954295081"/>
                    </a:ext>
                  </a:extLst>
                </a:gridCol>
              </a:tblGrid>
              <a:tr h="1228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Results: </a:t>
                      </a:r>
                      <a:r>
                        <a:rPr lang="en-US" sz="1600" kern="1200" dirty="0">
                          <a:solidFill>
                            <a:srgbClr val="009193"/>
                          </a:solidFill>
                          <a:effectLst/>
                          <a:latin typeface="+mn-lt"/>
                          <a:ea typeface="+mn-ea"/>
                          <a:cs typeface="+mn-cs"/>
                        </a:rPr>
                        <a:t>Median change of endogenous thrombin potential (ETP) </a:t>
                      </a:r>
                      <a:r>
                        <a:rPr lang="en-US" sz="1600" kern="1200" dirty="0">
                          <a:solidFill>
                            <a:schemeClr val="tx1"/>
                          </a:solidFill>
                          <a:effectLst/>
                          <a:latin typeface="+mn-lt"/>
                          <a:ea typeface="+mn-ea"/>
                          <a:cs typeface="+mn-cs"/>
                        </a:rPr>
                        <a:t>based activated protein C sensitivity resistance (</a:t>
                      </a:r>
                      <a:r>
                        <a:rPr lang="en-US" sz="1600" kern="1200" dirty="0" err="1">
                          <a:solidFill>
                            <a:schemeClr val="tx1"/>
                          </a:solidFill>
                          <a:effectLst/>
                          <a:latin typeface="+mn-lt"/>
                          <a:ea typeface="+mn-ea"/>
                          <a:cs typeface="+mn-cs"/>
                        </a:rPr>
                        <a:t>APCr</a:t>
                      </a:r>
                      <a:r>
                        <a:rPr lang="en-US" sz="1600" kern="1200" dirty="0">
                          <a:solidFill>
                            <a:schemeClr val="tx1"/>
                          </a:solidFill>
                          <a:effectLst/>
                          <a:latin typeface="+mn-lt"/>
                          <a:ea typeface="+mn-ea"/>
                          <a:cs typeface="+mn-cs"/>
                        </a:rPr>
                        <a:t>)</a:t>
                      </a:r>
                      <a:r>
                        <a:rPr lang="en-US" sz="1600" kern="1200" dirty="0">
                          <a:solidFill>
                            <a:schemeClr val="accent1"/>
                          </a:solidFill>
                          <a:effectLst/>
                          <a:latin typeface="+mn-lt"/>
                          <a:ea typeface="+mn-ea"/>
                          <a:cs typeface="+mn-cs"/>
                        </a:rPr>
                        <a:t> </a:t>
                      </a:r>
                      <a:r>
                        <a:rPr lang="en-US" sz="1600" kern="1200" dirty="0">
                          <a:solidFill>
                            <a:schemeClr val="tx1"/>
                          </a:solidFill>
                          <a:effectLst/>
                          <a:latin typeface="+mn-lt"/>
                          <a:ea typeface="+mn-ea"/>
                          <a:cs typeface="+mn-cs"/>
                        </a:rPr>
                        <a:t>at cycle 6 was +30% for </a:t>
                      </a:r>
                      <a:r>
                        <a:rPr lang="en-US" sz="1600" kern="1200" dirty="0">
                          <a:solidFill>
                            <a:schemeClr val="accent1">
                              <a:lumMod val="60000"/>
                              <a:lumOff val="40000"/>
                            </a:schemeClr>
                          </a:solidFill>
                          <a:effectLst/>
                          <a:latin typeface="+mn-lt"/>
                          <a:ea typeface="+mn-ea"/>
                          <a:cs typeface="+mn-cs"/>
                        </a:rPr>
                        <a:t>E4/DRSP</a:t>
                      </a:r>
                      <a:r>
                        <a:rPr lang="en-US" sz="1600" kern="1200" dirty="0">
                          <a:solidFill>
                            <a:schemeClr val="tx1"/>
                          </a:solidFill>
                          <a:effectLst/>
                          <a:latin typeface="+mn-lt"/>
                          <a:ea typeface="+mn-ea"/>
                          <a:cs typeface="+mn-cs"/>
                        </a:rPr>
                        <a:t>, +165% for </a:t>
                      </a:r>
                      <a:r>
                        <a:rPr lang="en-US" sz="1600" kern="1200" dirty="0">
                          <a:solidFill>
                            <a:srgbClr val="D883FF"/>
                          </a:solidFill>
                          <a:effectLst/>
                          <a:latin typeface="+mn-lt"/>
                          <a:ea typeface="+mn-ea"/>
                          <a:cs typeface="+mn-cs"/>
                        </a:rPr>
                        <a:t>EE/LNG </a:t>
                      </a:r>
                      <a:r>
                        <a:rPr lang="en-US" sz="1600" kern="1200" dirty="0">
                          <a:solidFill>
                            <a:schemeClr val="tx1"/>
                          </a:solidFill>
                          <a:effectLst/>
                          <a:latin typeface="+mn-lt"/>
                          <a:ea typeface="+mn-ea"/>
                          <a:cs typeface="+mn-cs"/>
                        </a:rPr>
                        <a:t>(</a:t>
                      </a:r>
                      <a:r>
                        <a:rPr lang="en-US" sz="1600" kern="1200" dirty="0">
                          <a:solidFill>
                            <a:schemeClr val="accent5"/>
                          </a:solidFill>
                          <a:effectLst/>
                          <a:latin typeface="+mn-lt"/>
                          <a:ea typeface="+mn-ea"/>
                          <a:cs typeface="+mn-cs"/>
                        </a:rPr>
                        <a:t>p-value &lt;0.05 vs E4/DRSP</a:t>
                      </a:r>
                      <a:r>
                        <a:rPr lang="en-US" sz="1600" kern="1200" dirty="0">
                          <a:solidFill>
                            <a:schemeClr val="tx1"/>
                          </a:solidFill>
                          <a:effectLst/>
                          <a:latin typeface="+mn-lt"/>
                          <a:ea typeface="+mn-ea"/>
                          <a:cs typeface="+mn-cs"/>
                        </a:rPr>
                        <a:t>), and +219% for </a:t>
                      </a:r>
                      <a:r>
                        <a:rPr lang="en-US" sz="1600" kern="1200" dirty="0">
                          <a:solidFill>
                            <a:srgbClr val="FF85FF"/>
                          </a:solidFill>
                          <a:effectLst/>
                          <a:latin typeface="+mn-lt"/>
                          <a:ea typeface="+mn-ea"/>
                          <a:cs typeface="+mn-cs"/>
                        </a:rPr>
                        <a:t>EE/DRSP </a:t>
                      </a:r>
                      <a:r>
                        <a:rPr lang="en-US" sz="1600" kern="1200" dirty="0">
                          <a:solidFill>
                            <a:schemeClr val="tx1"/>
                          </a:solidFill>
                          <a:effectLst/>
                          <a:latin typeface="+mn-lt"/>
                          <a:ea typeface="+mn-ea"/>
                          <a:cs typeface="+mn-cs"/>
                        </a:rPr>
                        <a:t>(</a:t>
                      </a:r>
                      <a:r>
                        <a:rPr lang="en-US" sz="1600" kern="1200" dirty="0">
                          <a:solidFill>
                            <a:schemeClr val="accent5"/>
                          </a:solidFill>
                          <a:effectLst/>
                          <a:latin typeface="+mn-lt"/>
                          <a:ea typeface="+mn-ea"/>
                          <a:cs typeface="+mn-cs"/>
                        </a:rPr>
                        <a:t>p-value &lt;0.05 vs E4/DRSP</a:t>
                      </a:r>
                      <a:r>
                        <a:rPr lang="en-US" sz="1600" kern="1200" dirty="0">
                          <a:solidFill>
                            <a:schemeClr val="tx1"/>
                          </a:solidFill>
                          <a:effectLst/>
                          <a:latin typeface="+mn-lt"/>
                          <a:ea typeface="+mn-ea"/>
                          <a:cs typeface="+mn-cs"/>
                        </a:rPr>
                        <a:t>).</a:t>
                      </a:r>
                    </a:p>
                  </a:txBody>
                  <a:tcPr/>
                </a:tc>
                <a:tc>
                  <a:txBody>
                    <a:bodyPr/>
                    <a:lstStyle/>
                    <a:p>
                      <a:r>
                        <a:rPr lang="en-US" sz="1600" dirty="0">
                          <a:effectLst/>
                          <a:latin typeface="+mn-lt"/>
                        </a:rPr>
                        <a:t>Results: </a:t>
                      </a:r>
                      <a:r>
                        <a:rPr lang="en-US" sz="1600" dirty="0">
                          <a:solidFill>
                            <a:schemeClr val="tx1"/>
                          </a:solidFill>
                          <a:effectLst/>
                          <a:latin typeface="+mn-lt"/>
                        </a:rPr>
                        <a:t>At the end of the study, </a:t>
                      </a:r>
                      <a:r>
                        <a:rPr lang="en-US" sz="1600" dirty="0">
                          <a:effectLst/>
                          <a:latin typeface="+mn-lt"/>
                        </a:rPr>
                        <a:t>the </a:t>
                      </a:r>
                      <a:r>
                        <a:rPr lang="en-US" sz="1600" dirty="0">
                          <a:solidFill>
                            <a:srgbClr val="009193"/>
                          </a:solidFill>
                          <a:effectLst/>
                          <a:latin typeface="+mn-lt"/>
                        </a:rPr>
                        <a:t>average increase in blood clotting </a:t>
                      </a:r>
                      <a:r>
                        <a:rPr lang="en-US" sz="1600" dirty="0">
                          <a:effectLst/>
                          <a:latin typeface="+mn-lt"/>
                        </a:rPr>
                        <a:t>was 30% for women taking the </a:t>
                      </a:r>
                      <a:r>
                        <a:rPr lang="en-US" sz="1600" dirty="0">
                          <a:solidFill>
                            <a:schemeClr val="accent1">
                              <a:lumMod val="60000"/>
                              <a:lumOff val="40000"/>
                            </a:schemeClr>
                          </a:solidFill>
                          <a:effectLst/>
                          <a:latin typeface="+mn-lt"/>
                        </a:rPr>
                        <a:t>new birth control pill</a:t>
                      </a:r>
                      <a:r>
                        <a:rPr lang="en-US" sz="1600" dirty="0">
                          <a:effectLst/>
                          <a:latin typeface="+mn-lt"/>
                        </a:rPr>
                        <a:t>, 165% for women taking </a:t>
                      </a:r>
                      <a:r>
                        <a:rPr lang="en-US" sz="1600" dirty="0">
                          <a:solidFill>
                            <a:srgbClr val="D883FF"/>
                          </a:solidFill>
                          <a:effectLst/>
                          <a:latin typeface="+mn-lt"/>
                        </a:rPr>
                        <a:t>the commonly used birth control pill</a:t>
                      </a:r>
                      <a:r>
                        <a:rPr lang="en-US" sz="1600" dirty="0">
                          <a:effectLst/>
                          <a:latin typeface="+mn-lt"/>
                        </a:rPr>
                        <a:t>, and 219% for women taking </a:t>
                      </a:r>
                      <a:r>
                        <a:rPr lang="en-US" sz="1600" dirty="0">
                          <a:solidFill>
                            <a:srgbClr val="FF85FF"/>
                          </a:solidFill>
                          <a:effectLst/>
                          <a:latin typeface="+mn-lt"/>
                        </a:rPr>
                        <a:t>another commonly used birth control pill</a:t>
                      </a:r>
                      <a:r>
                        <a:rPr lang="en-US" sz="1600" dirty="0">
                          <a:effectLst/>
                          <a:latin typeface="+mn-lt"/>
                        </a:rPr>
                        <a:t>. </a:t>
                      </a:r>
                      <a:r>
                        <a:rPr lang="en-US" sz="1600" dirty="0">
                          <a:solidFill>
                            <a:schemeClr val="accent5"/>
                          </a:solidFill>
                          <a:effectLst/>
                          <a:latin typeface="+mn-lt"/>
                        </a:rPr>
                        <a:t>These increases were statistically significant compared to the new birth control pill</a:t>
                      </a:r>
                      <a:r>
                        <a:rPr lang="en-US" sz="1600" dirty="0">
                          <a:effectLst/>
                          <a:latin typeface="+mn-lt"/>
                        </a:rPr>
                        <a:t>.</a:t>
                      </a:r>
                    </a:p>
                  </a:txBody>
                  <a:tcPr/>
                </a:tc>
                <a:extLst>
                  <a:ext uri="{0D108BD9-81ED-4DB2-BD59-A6C34878D82A}">
                    <a16:rowId xmlns:a16="http://schemas.microsoft.com/office/drawing/2014/main" val="4127935635"/>
                  </a:ext>
                </a:extLst>
              </a:tr>
              <a:tr h="1228438">
                <a:tc>
                  <a:txBody>
                    <a:bodyPr/>
                    <a:lstStyle/>
                    <a:p>
                      <a:r>
                        <a:rPr lang="en-US" sz="1600" dirty="0">
                          <a:solidFill>
                            <a:srgbClr val="000000"/>
                          </a:solidFill>
                          <a:effectLst/>
                          <a:latin typeface="+mn-lt"/>
                        </a:rPr>
                        <a:t>Changes to </a:t>
                      </a:r>
                      <a:r>
                        <a:rPr lang="en-US" sz="1600" dirty="0">
                          <a:solidFill>
                            <a:srgbClr val="009193"/>
                          </a:solidFill>
                          <a:effectLst/>
                          <a:latin typeface="+mn-lt"/>
                        </a:rPr>
                        <a:t>prothrombin fragment 1 + 2 </a:t>
                      </a:r>
                      <a:r>
                        <a:rPr lang="en-US" sz="1600" dirty="0">
                          <a:solidFill>
                            <a:srgbClr val="000000"/>
                          </a:solidFill>
                          <a:effectLst/>
                          <a:latin typeface="+mn-lt"/>
                        </a:rPr>
                        <a:t>and SHBG for E4/DRSP, EE/LNG, and EE/DRSP were </a:t>
                      </a:r>
                      <a:r>
                        <a:rPr lang="en-US" sz="1600" dirty="0">
                          <a:solidFill>
                            <a:schemeClr val="accent5"/>
                          </a:solidFill>
                          <a:effectLst/>
                          <a:latin typeface="+mn-lt"/>
                        </a:rPr>
                        <a:t>+23%, +71%, and +64% (p-value &lt;0.05 vs E4/DRSP); and +55%, +74% and +251% (p-value &lt;0.05 vs E4/DRSP)</a:t>
                      </a:r>
                      <a:r>
                        <a:rPr lang="en-US" sz="1600" dirty="0">
                          <a:solidFill>
                            <a:srgbClr val="000000"/>
                          </a:solidFill>
                          <a:effectLst/>
                          <a:latin typeface="+mn-lt"/>
                        </a:rPr>
                        <a:t>, respectively.</a:t>
                      </a:r>
                      <a:endParaRPr lang="en-US" sz="1600" dirty="0">
                        <a:effectLst/>
                        <a:latin typeface="+mn-lt"/>
                      </a:endParaRPr>
                    </a:p>
                  </a:txBody>
                  <a:tcPr/>
                </a:tc>
                <a:tc>
                  <a:txBody>
                    <a:bodyPr/>
                    <a:lstStyle/>
                    <a:p>
                      <a:r>
                        <a:rPr lang="en-US" sz="1600" dirty="0">
                          <a:solidFill>
                            <a:srgbClr val="000000"/>
                          </a:solidFill>
                          <a:effectLst/>
                          <a:latin typeface="+mn-lt"/>
                        </a:rPr>
                        <a:t>Changes in </a:t>
                      </a:r>
                      <a:r>
                        <a:rPr lang="en-US" sz="1600" dirty="0">
                          <a:solidFill>
                            <a:srgbClr val="009193"/>
                          </a:solidFill>
                          <a:effectLst/>
                          <a:latin typeface="+mn-lt"/>
                        </a:rPr>
                        <a:t>blood clotting markers </a:t>
                      </a:r>
                      <a:r>
                        <a:rPr lang="en-US" sz="1600" dirty="0">
                          <a:solidFill>
                            <a:srgbClr val="000000"/>
                          </a:solidFill>
                          <a:effectLst/>
                          <a:latin typeface="+mn-lt"/>
                        </a:rPr>
                        <a:t>and sex hormone-binding globulin levels were observed in women taking the different birth control pills. </a:t>
                      </a:r>
                      <a:r>
                        <a:rPr lang="en-US" sz="1600" dirty="0">
                          <a:solidFill>
                            <a:schemeClr val="tx1"/>
                          </a:solidFill>
                          <a:effectLst/>
                          <a:latin typeface="+mn-lt"/>
                        </a:rPr>
                        <a:t>These changes varied depending on the type of pill,</a:t>
                      </a:r>
                      <a:r>
                        <a:rPr lang="en-US" sz="1600" dirty="0">
                          <a:solidFill>
                            <a:srgbClr val="C00000"/>
                          </a:solidFill>
                          <a:effectLst/>
                          <a:latin typeface="+mn-lt"/>
                        </a:rPr>
                        <a:t> </a:t>
                      </a:r>
                      <a:r>
                        <a:rPr lang="en-US" sz="1600" dirty="0">
                          <a:solidFill>
                            <a:schemeClr val="accent5"/>
                          </a:solidFill>
                          <a:effectLst/>
                          <a:latin typeface="+mn-lt"/>
                        </a:rPr>
                        <a:t>with some pills causing larger increases in blood clotting and sex hormone-binding globulin compared to others</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3979465242"/>
                  </a:ext>
                </a:extLst>
              </a:tr>
              <a:tr h="771345">
                <a:tc>
                  <a:txBody>
                    <a:bodyPr/>
                    <a:lstStyle/>
                    <a:p>
                      <a:r>
                        <a:rPr lang="en-US" sz="1600" dirty="0">
                          <a:solidFill>
                            <a:srgbClr val="000000"/>
                          </a:solidFill>
                          <a:effectLst/>
                          <a:latin typeface="+mn-lt"/>
                        </a:rPr>
                        <a:t>At cycle 6, changes to other </a:t>
                      </a:r>
                      <a:r>
                        <a:rPr lang="en-US" sz="1600" dirty="0">
                          <a:solidFill>
                            <a:srgbClr val="009193"/>
                          </a:solidFill>
                          <a:effectLst/>
                          <a:latin typeface="+mn-lt"/>
                        </a:rPr>
                        <a:t>hemostasis parameters </a:t>
                      </a:r>
                      <a:r>
                        <a:rPr lang="en-US" sz="1600" dirty="0">
                          <a:solidFill>
                            <a:srgbClr val="000000"/>
                          </a:solidFill>
                          <a:effectLst/>
                          <a:latin typeface="+mn-lt"/>
                        </a:rPr>
                        <a:t>for </a:t>
                      </a:r>
                      <a:r>
                        <a:rPr lang="en-US" sz="1600" dirty="0">
                          <a:solidFill>
                            <a:schemeClr val="accent1">
                              <a:lumMod val="60000"/>
                              <a:lumOff val="40000"/>
                            </a:schemeClr>
                          </a:solidFill>
                          <a:effectLst/>
                          <a:latin typeface="+mn-lt"/>
                        </a:rPr>
                        <a:t>E4/DRSP </a:t>
                      </a:r>
                      <a:r>
                        <a:rPr lang="en-US" sz="1600" dirty="0">
                          <a:solidFill>
                            <a:srgbClr val="000000"/>
                          </a:solidFill>
                          <a:effectLst/>
                          <a:latin typeface="+mn-lt"/>
                        </a:rPr>
                        <a:t>were similar or smaller than for </a:t>
                      </a:r>
                      <a:r>
                        <a:rPr lang="en-US" sz="1600" dirty="0">
                          <a:solidFill>
                            <a:srgbClr val="D883FF"/>
                          </a:solidFill>
                          <a:effectLst/>
                          <a:latin typeface="+mn-lt"/>
                        </a:rPr>
                        <a:t>EE/LNG </a:t>
                      </a:r>
                      <a:r>
                        <a:rPr lang="en-US" sz="1600" dirty="0">
                          <a:solidFill>
                            <a:schemeClr val="tx1"/>
                          </a:solidFill>
                          <a:effectLst/>
                          <a:latin typeface="+mn-lt"/>
                        </a:rPr>
                        <a:t>or</a:t>
                      </a:r>
                      <a:r>
                        <a:rPr lang="en-US" sz="1600" dirty="0">
                          <a:solidFill>
                            <a:schemeClr val="accent1"/>
                          </a:solidFill>
                          <a:effectLst/>
                          <a:latin typeface="+mn-lt"/>
                        </a:rPr>
                        <a:t> </a:t>
                      </a:r>
                      <a:r>
                        <a:rPr lang="en-US" sz="1600" dirty="0">
                          <a:solidFill>
                            <a:srgbClr val="FF85FF"/>
                          </a:solidFill>
                          <a:effectLst/>
                          <a:latin typeface="+mn-lt"/>
                        </a:rPr>
                        <a:t>EE/DRSP</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By the sixth cycle of the study, the changes in other </a:t>
                      </a:r>
                      <a:r>
                        <a:rPr lang="en-US" sz="1600" dirty="0">
                          <a:solidFill>
                            <a:srgbClr val="009193"/>
                          </a:solidFill>
                          <a:effectLst/>
                          <a:latin typeface="+mn-lt"/>
                        </a:rPr>
                        <a:t>blood clotting parameters </a:t>
                      </a:r>
                      <a:r>
                        <a:rPr lang="en-US" sz="1600" dirty="0">
                          <a:solidFill>
                            <a:srgbClr val="000000"/>
                          </a:solidFill>
                          <a:effectLst/>
                          <a:latin typeface="+mn-lt"/>
                        </a:rPr>
                        <a:t>were similar or smaller in women taking the </a:t>
                      </a:r>
                      <a:r>
                        <a:rPr lang="en-US" sz="1600" dirty="0">
                          <a:solidFill>
                            <a:schemeClr val="accent1">
                              <a:lumMod val="60000"/>
                              <a:lumOff val="40000"/>
                            </a:schemeClr>
                          </a:solidFill>
                          <a:effectLst/>
                          <a:latin typeface="+mn-lt"/>
                        </a:rPr>
                        <a:t>new birth control pill </a:t>
                      </a:r>
                      <a:r>
                        <a:rPr lang="en-US" sz="1600" dirty="0">
                          <a:solidFill>
                            <a:srgbClr val="000000"/>
                          </a:solidFill>
                          <a:effectLst/>
                          <a:latin typeface="+mn-lt"/>
                        </a:rPr>
                        <a:t>compared to </a:t>
                      </a:r>
                      <a:r>
                        <a:rPr lang="en-US" sz="1600" dirty="0">
                          <a:solidFill>
                            <a:srgbClr val="FF85FF"/>
                          </a:solidFill>
                          <a:effectLst/>
                          <a:latin typeface="+mn-lt"/>
                        </a:rPr>
                        <a:t>the other commonly used birth control pills</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997423740"/>
                  </a:ext>
                </a:extLst>
              </a:tr>
            </a:tbl>
          </a:graphicData>
        </a:graphic>
      </p:graphicFrame>
      <p:sp>
        <p:nvSpPr>
          <p:cNvPr id="7" name="TextBox 6">
            <a:extLst>
              <a:ext uri="{FF2B5EF4-FFF2-40B4-BE49-F238E27FC236}">
                <a16:creationId xmlns:a16="http://schemas.microsoft.com/office/drawing/2014/main" id="{D43B323D-77F2-37FF-4719-E9B7C7411A7C}"/>
              </a:ext>
            </a:extLst>
          </p:cNvPr>
          <p:cNvSpPr txBox="1"/>
          <p:nvPr/>
        </p:nvSpPr>
        <p:spPr>
          <a:xfrm>
            <a:off x="5873021" y="1076799"/>
            <a:ext cx="445956" cy="646331"/>
          </a:xfrm>
          <a:prstGeom prst="rect">
            <a:avLst/>
          </a:prstGeom>
          <a:noFill/>
        </p:spPr>
        <p:txBody>
          <a:bodyPr wrap="none" rtlCol="0">
            <a:spAutoFit/>
          </a:bodyPr>
          <a:lstStyle/>
          <a:p>
            <a:pPr algn="ctr"/>
            <a:r>
              <a:rPr lang="en-US" sz="3600" dirty="0">
                <a:solidFill>
                  <a:schemeClr val="tx2"/>
                </a:solidFill>
                <a:latin typeface="+mn-lt"/>
              </a:rPr>
              <a:t>…</a:t>
            </a:r>
          </a:p>
        </p:txBody>
      </p:sp>
      <p:sp>
        <p:nvSpPr>
          <p:cNvPr id="8" name="TextBox 7">
            <a:extLst>
              <a:ext uri="{FF2B5EF4-FFF2-40B4-BE49-F238E27FC236}">
                <a16:creationId xmlns:a16="http://schemas.microsoft.com/office/drawing/2014/main" id="{62A548B6-18C7-3C69-D993-4980ADB7B450}"/>
              </a:ext>
            </a:extLst>
          </p:cNvPr>
          <p:cNvSpPr txBox="1"/>
          <p:nvPr/>
        </p:nvSpPr>
        <p:spPr>
          <a:xfrm>
            <a:off x="5873021" y="5458035"/>
            <a:ext cx="445956" cy="646331"/>
          </a:xfrm>
          <a:prstGeom prst="rect">
            <a:avLst/>
          </a:prstGeom>
          <a:noFill/>
        </p:spPr>
        <p:txBody>
          <a:bodyPr wrap="none" rtlCol="0">
            <a:spAutoFit/>
          </a:bodyPr>
          <a:lstStyle/>
          <a:p>
            <a:pPr algn="ctr"/>
            <a:r>
              <a:rPr lang="en-US" sz="3600" dirty="0">
                <a:solidFill>
                  <a:schemeClr val="tx2"/>
                </a:solidFill>
                <a:latin typeface="+mn-lt"/>
              </a:rPr>
              <a:t>…</a:t>
            </a:r>
          </a:p>
        </p:txBody>
      </p:sp>
    </p:spTree>
    <p:extLst>
      <p:ext uri="{BB962C8B-B14F-4D97-AF65-F5344CB8AC3E}">
        <p14:creationId xmlns:p14="http://schemas.microsoft.com/office/powerpoint/2010/main" val="244028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24A814-1FF4-F0B7-3EBC-93B7722C4ABE}"/>
              </a:ext>
            </a:extLst>
          </p:cNvPr>
          <p:cNvSpPr>
            <a:spLocks noGrp="1"/>
          </p:cNvSpPr>
          <p:nvPr>
            <p:ph type="title"/>
          </p:nvPr>
        </p:nvSpPr>
        <p:spPr/>
        <p:txBody>
          <a:bodyPr/>
          <a:lstStyle/>
          <a:p>
            <a:r>
              <a:rPr lang="en-US" dirty="0"/>
              <a:t>PLABA_base_1</a:t>
            </a:r>
            <a:r>
              <a:rPr lang="en-US" dirty="0">
                <a:solidFill>
                  <a:schemeClr val="bg2">
                    <a:lumMod val="75000"/>
                  </a:schemeClr>
                </a:solidFill>
              </a:rPr>
              <a:t> </a:t>
            </a:r>
            <a:r>
              <a:rPr lang="en-US" dirty="0">
                <a:solidFill>
                  <a:schemeClr val="bg2">
                    <a:lumMod val="90000"/>
                  </a:schemeClr>
                </a:solidFill>
              </a:rPr>
              <a:t>(GPT-3.5 zero-shot autoregressive)</a:t>
            </a:r>
            <a:endParaRPr lang="en-US" dirty="0"/>
          </a:p>
        </p:txBody>
      </p:sp>
      <p:sp>
        <p:nvSpPr>
          <p:cNvPr id="7" name="TextBox 6">
            <a:extLst>
              <a:ext uri="{FF2B5EF4-FFF2-40B4-BE49-F238E27FC236}">
                <a16:creationId xmlns:a16="http://schemas.microsoft.com/office/drawing/2014/main" id="{FFE2D0FF-F3BE-2047-6ADA-42ADB0C5FF15}"/>
              </a:ext>
            </a:extLst>
          </p:cNvPr>
          <p:cNvSpPr txBox="1"/>
          <p:nvPr/>
        </p:nvSpPr>
        <p:spPr>
          <a:xfrm>
            <a:off x="5873021" y="828901"/>
            <a:ext cx="445956" cy="646331"/>
          </a:xfrm>
          <a:prstGeom prst="rect">
            <a:avLst/>
          </a:prstGeom>
          <a:noFill/>
        </p:spPr>
        <p:txBody>
          <a:bodyPr wrap="none" rtlCol="0">
            <a:spAutoFit/>
          </a:bodyPr>
          <a:lstStyle/>
          <a:p>
            <a:pPr algn="ctr"/>
            <a:r>
              <a:rPr lang="en-US" sz="3600" dirty="0">
                <a:solidFill>
                  <a:schemeClr val="tx2"/>
                </a:solidFill>
                <a:latin typeface="+mn-lt"/>
              </a:rPr>
              <a:t>…</a:t>
            </a:r>
          </a:p>
        </p:txBody>
      </p:sp>
      <p:graphicFrame>
        <p:nvGraphicFramePr>
          <p:cNvPr id="9" name="Content Placeholder 3">
            <a:extLst>
              <a:ext uri="{FF2B5EF4-FFF2-40B4-BE49-F238E27FC236}">
                <a16:creationId xmlns:a16="http://schemas.microsoft.com/office/drawing/2014/main" id="{C936C729-B6EC-3A7E-7A04-A8F36EAF0B31}"/>
              </a:ext>
            </a:extLst>
          </p:cNvPr>
          <p:cNvGraphicFramePr>
            <a:graphicFrameLocks/>
          </p:cNvGraphicFramePr>
          <p:nvPr>
            <p:extLst>
              <p:ext uri="{D42A27DB-BD31-4B8C-83A1-F6EECF244321}">
                <p14:modId xmlns:p14="http://schemas.microsoft.com/office/powerpoint/2010/main" val="3684232883"/>
              </p:ext>
            </p:extLst>
          </p:nvPr>
        </p:nvGraphicFramePr>
        <p:xfrm>
          <a:off x="647699" y="1475232"/>
          <a:ext cx="10896599" cy="4602480"/>
        </p:xfrm>
        <a:graphic>
          <a:graphicData uri="http://schemas.openxmlformats.org/drawingml/2006/table">
            <a:tbl>
              <a:tblPr/>
              <a:tblGrid>
                <a:gridCol w="5067301">
                  <a:extLst>
                    <a:ext uri="{9D8B030D-6E8A-4147-A177-3AD203B41FA5}">
                      <a16:colId xmlns:a16="http://schemas.microsoft.com/office/drawing/2014/main" val="1997646435"/>
                    </a:ext>
                  </a:extLst>
                </a:gridCol>
                <a:gridCol w="5829298">
                  <a:extLst>
                    <a:ext uri="{9D8B030D-6E8A-4147-A177-3AD203B41FA5}">
                      <a16:colId xmlns:a16="http://schemas.microsoft.com/office/drawing/2014/main" val="1954295081"/>
                    </a:ext>
                  </a:extLst>
                </a:gridCol>
              </a:tblGrid>
              <a:tr h="388751">
                <a:tc>
                  <a:txBody>
                    <a:bodyPr/>
                    <a:lstStyle/>
                    <a:p>
                      <a:r>
                        <a:rPr lang="en-US" sz="1600" dirty="0">
                          <a:solidFill>
                            <a:srgbClr val="000000"/>
                          </a:solidFill>
                          <a:effectLst/>
                          <a:latin typeface="+mn-lt"/>
                        </a:rPr>
                        <a:t>Conclusions: In this study, changes in </a:t>
                      </a:r>
                      <a:r>
                        <a:rPr lang="en-US" sz="1600" dirty="0">
                          <a:solidFill>
                            <a:srgbClr val="009193"/>
                          </a:solidFill>
                          <a:effectLst/>
                          <a:latin typeface="+mn-lt"/>
                        </a:rPr>
                        <a:t>hemostasis parameters </a:t>
                      </a:r>
                      <a:r>
                        <a:rPr lang="en-US" sz="1600" dirty="0">
                          <a:solidFill>
                            <a:srgbClr val="000000"/>
                          </a:solidFill>
                          <a:effectLst/>
                          <a:latin typeface="+mn-lt"/>
                        </a:rPr>
                        <a:t>after treatment with 6 cycles of </a:t>
                      </a:r>
                      <a:r>
                        <a:rPr lang="en-US" sz="1600" dirty="0">
                          <a:solidFill>
                            <a:schemeClr val="accent1">
                              <a:lumMod val="60000"/>
                              <a:lumOff val="40000"/>
                            </a:schemeClr>
                          </a:solidFill>
                          <a:effectLst/>
                          <a:latin typeface="+mn-lt"/>
                        </a:rPr>
                        <a:t>E4/DRSP </a:t>
                      </a:r>
                      <a:r>
                        <a:rPr lang="en-US" sz="1600" dirty="0">
                          <a:solidFill>
                            <a:srgbClr val="000000"/>
                          </a:solidFill>
                          <a:effectLst/>
                          <a:latin typeface="+mn-lt"/>
                        </a:rPr>
                        <a:t>were smaller or similar to those observed for </a:t>
                      </a:r>
                      <a:r>
                        <a:rPr lang="en-US" sz="1600" dirty="0">
                          <a:solidFill>
                            <a:srgbClr val="D883FF"/>
                          </a:solidFill>
                          <a:effectLst/>
                          <a:latin typeface="+mn-lt"/>
                        </a:rPr>
                        <a:t>EE/LNG</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Conclusions: This study found that </a:t>
                      </a:r>
                      <a:r>
                        <a:rPr lang="en-US" sz="1600" dirty="0">
                          <a:solidFill>
                            <a:schemeClr val="accent1">
                              <a:lumMod val="60000"/>
                              <a:lumOff val="40000"/>
                            </a:schemeClr>
                          </a:solidFill>
                          <a:effectLst/>
                          <a:latin typeface="+mn-lt"/>
                        </a:rPr>
                        <a:t>the new birth control pill</a:t>
                      </a:r>
                      <a:r>
                        <a:rPr lang="en-US" sz="1600" dirty="0">
                          <a:solidFill>
                            <a:srgbClr val="009193"/>
                          </a:solidFill>
                          <a:effectLst/>
                          <a:latin typeface="+mn-lt"/>
                        </a:rPr>
                        <a:t> </a:t>
                      </a:r>
                      <a:r>
                        <a:rPr lang="en-US" sz="1600" dirty="0">
                          <a:solidFill>
                            <a:srgbClr val="000000"/>
                          </a:solidFill>
                          <a:effectLst/>
                          <a:latin typeface="+mn-lt"/>
                        </a:rPr>
                        <a:t>had similar or smaller effects on </a:t>
                      </a:r>
                      <a:r>
                        <a:rPr lang="en-US" sz="1600" dirty="0">
                          <a:solidFill>
                            <a:srgbClr val="009193"/>
                          </a:solidFill>
                          <a:effectLst/>
                          <a:latin typeface="+mn-lt"/>
                        </a:rPr>
                        <a:t>blood clotting </a:t>
                      </a:r>
                      <a:r>
                        <a:rPr lang="en-US" sz="1600" dirty="0">
                          <a:solidFill>
                            <a:srgbClr val="000000"/>
                          </a:solidFill>
                          <a:effectLst/>
                          <a:latin typeface="+mn-lt"/>
                        </a:rPr>
                        <a:t>compared to </a:t>
                      </a:r>
                      <a:r>
                        <a:rPr lang="en-US" sz="1600" dirty="0">
                          <a:solidFill>
                            <a:srgbClr val="D883FF"/>
                          </a:solidFill>
                          <a:effectLst/>
                          <a:latin typeface="+mn-lt"/>
                        </a:rPr>
                        <a:t>the commonly used birth control pill</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3528689018"/>
                  </a:ext>
                </a:extLst>
              </a:tr>
              <a:tr h="388751">
                <a:tc>
                  <a:txBody>
                    <a:bodyPr/>
                    <a:lstStyle/>
                    <a:p>
                      <a:r>
                        <a:rPr lang="en-US" sz="1600" dirty="0">
                          <a:solidFill>
                            <a:srgbClr val="000000"/>
                          </a:solidFill>
                          <a:effectLst/>
                          <a:latin typeface="+mn-lt"/>
                        </a:rPr>
                        <a:t>Similar, but more pronounced changes were also observed versus </a:t>
                      </a:r>
                      <a:r>
                        <a:rPr lang="en-US" sz="1600" dirty="0">
                          <a:solidFill>
                            <a:srgbClr val="FF85FF"/>
                          </a:solidFill>
                          <a:effectLst/>
                          <a:latin typeface="+mn-lt"/>
                        </a:rPr>
                        <a:t>EE/DRSP</a:t>
                      </a:r>
                      <a:r>
                        <a:rPr lang="en-US" sz="1600" dirty="0">
                          <a:solidFill>
                            <a:srgbClr val="000000"/>
                          </a:solidFill>
                          <a:effectLst/>
                          <a:latin typeface="+mn-lt"/>
                        </a:rPr>
                        <a:t>, which supports the hypothesis that the effect of COCs on </a:t>
                      </a:r>
                      <a:r>
                        <a:rPr lang="en-US" sz="1600" dirty="0">
                          <a:solidFill>
                            <a:srgbClr val="009193"/>
                          </a:solidFill>
                          <a:effectLst/>
                          <a:latin typeface="+mn-lt"/>
                        </a:rPr>
                        <a:t>hemostasis parameters </a:t>
                      </a:r>
                      <a:r>
                        <a:rPr lang="en-US" sz="1600" dirty="0">
                          <a:solidFill>
                            <a:srgbClr val="000000"/>
                          </a:solidFill>
                          <a:effectLst/>
                          <a:latin typeface="+mn-lt"/>
                        </a:rPr>
                        <a:t>is mainly mediated by the estrogenic component.</a:t>
                      </a:r>
                      <a:endParaRPr lang="en-US" sz="1600" dirty="0">
                        <a:effectLst/>
                        <a:latin typeface="+mn-lt"/>
                      </a:endParaRPr>
                    </a:p>
                  </a:txBody>
                  <a:tcPr/>
                </a:tc>
                <a:tc>
                  <a:txBody>
                    <a:bodyPr/>
                    <a:lstStyle/>
                    <a:p>
                      <a:r>
                        <a:rPr lang="en-US" sz="1600" dirty="0">
                          <a:solidFill>
                            <a:srgbClr val="000000"/>
                          </a:solidFill>
                          <a:effectLst/>
                          <a:latin typeface="+mn-lt"/>
                        </a:rPr>
                        <a:t>Similar, but stronger changes were also seen compared to </a:t>
                      </a:r>
                      <a:r>
                        <a:rPr lang="en-US" sz="1600" dirty="0">
                          <a:solidFill>
                            <a:srgbClr val="FF85FF"/>
                          </a:solidFill>
                          <a:effectLst/>
                          <a:latin typeface="+mn-lt"/>
                        </a:rPr>
                        <a:t>the other commonly used birth control pill</a:t>
                      </a:r>
                      <a:r>
                        <a:rPr lang="en-US" sz="1600" dirty="0">
                          <a:solidFill>
                            <a:srgbClr val="000000"/>
                          </a:solidFill>
                          <a:effectLst/>
                          <a:latin typeface="+mn-lt"/>
                        </a:rPr>
                        <a:t>, which suggests that the estrogen in birth control pills is the main factor affecting </a:t>
                      </a:r>
                      <a:r>
                        <a:rPr lang="en-US" sz="1600" dirty="0">
                          <a:solidFill>
                            <a:srgbClr val="009193"/>
                          </a:solidFill>
                          <a:effectLst/>
                          <a:latin typeface="+mn-lt"/>
                        </a:rPr>
                        <a:t>blood clotting</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3330651977"/>
                  </a:ext>
                </a:extLst>
              </a:tr>
              <a:tr h="388751">
                <a:tc>
                  <a:txBody>
                    <a:bodyPr/>
                    <a:lstStyle/>
                    <a:p>
                      <a:r>
                        <a:rPr lang="en-US" sz="1600" dirty="0">
                          <a:solidFill>
                            <a:srgbClr val="000000"/>
                          </a:solidFill>
                          <a:effectLst/>
                          <a:latin typeface="+mn-lt"/>
                        </a:rPr>
                        <a:t>Further studies are needed to provide more insight into the </a:t>
                      </a:r>
                      <a:r>
                        <a:rPr lang="en-US" sz="1600" dirty="0">
                          <a:solidFill>
                            <a:srgbClr val="92D050"/>
                          </a:solidFill>
                          <a:effectLst/>
                          <a:latin typeface="+mn-lt"/>
                        </a:rPr>
                        <a:t>venous thromboembolic </a:t>
                      </a:r>
                      <a:r>
                        <a:rPr lang="en-US" sz="1600" dirty="0">
                          <a:solidFill>
                            <a:srgbClr val="000000"/>
                          </a:solidFill>
                          <a:effectLst/>
                          <a:latin typeface="+mn-lt"/>
                        </a:rPr>
                        <a:t>risk of </a:t>
                      </a:r>
                      <a:r>
                        <a:rPr lang="en-US" sz="1600" dirty="0">
                          <a:solidFill>
                            <a:schemeClr val="accent1">
                              <a:lumMod val="60000"/>
                              <a:lumOff val="40000"/>
                            </a:schemeClr>
                          </a:solidFill>
                          <a:effectLst/>
                          <a:latin typeface="+mn-lt"/>
                        </a:rPr>
                        <a:t>E4/DRSP</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More studies are needed to understand the risk of </a:t>
                      </a:r>
                      <a:r>
                        <a:rPr lang="en-US" sz="1600" dirty="0">
                          <a:solidFill>
                            <a:srgbClr val="92D050"/>
                          </a:solidFill>
                          <a:effectLst/>
                          <a:latin typeface="+mn-lt"/>
                        </a:rPr>
                        <a:t>blood clots </a:t>
                      </a:r>
                      <a:r>
                        <a:rPr lang="en-US" sz="1600" dirty="0">
                          <a:solidFill>
                            <a:srgbClr val="000000"/>
                          </a:solidFill>
                          <a:effectLst/>
                          <a:latin typeface="+mn-lt"/>
                        </a:rPr>
                        <a:t>with the </a:t>
                      </a:r>
                      <a:r>
                        <a:rPr lang="en-US" sz="1600" dirty="0">
                          <a:solidFill>
                            <a:schemeClr val="accent1">
                              <a:lumMod val="60000"/>
                              <a:lumOff val="40000"/>
                            </a:schemeClr>
                          </a:solidFill>
                          <a:effectLst/>
                          <a:latin typeface="+mn-lt"/>
                        </a:rPr>
                        <a:t>new birth control pill</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534358583"/>
                  </a:ext>
                </a:extLst>
              </a:tr>
              <a:tr h="716120">
                <a:tc>
                  <a:txBody>
                    <a:bodyPr/>
                    <a:lstStyle/>
                    <a:p>
                      <a:r>
                        <a:rPr lang="en-US" sz="1600" dirty="0">
                          <a:solidFill>
                            <a:srgbClr val="000000"/>
                          </a:solidFill>
                          <a:effectLst/>
                          <a:latin typeface="+mn-lt"/>
                        </a:rPr>
                        <a:t>Implications statement: This study reports that the effects on hemostasis parameters of </a:t>
                      </a:r>
                      <a:r>
                        <a:rPr lang="en-US" sz="1600" dirty="0">
                          <a:solidFill>
                            <a:schemeClr val="accent1">
                              <a:lumMod val="60000"/>
                              <a:lumOff val="40000"/>
                            </a:schemeClr>
                          </a:solidFill>
                          <a:effectLst/>
                          <a:latin typeface="+mn-lt"/>
                        </a:rPr>
                        <a:t>a COC containing 15 mg E4/3 mg DRSP</a:t>
                      </a:r>
                      <a:r>
                        <a:rPr lang="en-US" sz="1600" dirty="0">
                          <a:solidFill>
                            <a:srgbClr val="FFC000"/>
                          </a:solidFill>
                          <a:effectLst/>
                          <a:latin typeface="+mn-lt"/>
                        </a:rPr>
                        <a:t> </a:t>
                      </a:r>
                      <a:r>
                        <a:rPr lang="en-US" sz="1600" dirty="0">
                          <a:solidFill>
                            <a:srgbClr val="000000"/>
                          </a:solidFill>
                          <a:effectLst/>
                          <a:latin typeface="+mn-lt"/>
                        </a:rPr>
                        <a:t>are less or similar to those for </a:t>
                      </a:r>
                      <a:r>
                        <a:rPr lang="en-US" sz="1600" dirty="0">
                          <a:solidFill>
                            <a:srgbClr val="FF40FF"/>
                          </a:solidFill>
                          <a:effectLst/>
                          <a:latin typeface="+mn-lt"/>
                        </a:rPr>
                        <a:t>EE/LNG or EE/DRSP</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Implications: This study found that the </a:t>
                      </a:r>
                      <a:r>
                        <a:rPr lang="en-US" sz="1600" dirty="0">
                          <a:solidFill>
                            <a:schemeClr val="accent1">
                              <a:lumMod val="60000"/>
                              <a:lumOff val="40000"/>
                            </a:schemeClr>
                          </a:solidFill>
                          <a:effectLst/>
                          <a:latin typeface="+mn-lt"/>
                        </a:rPr>
                        <a:t>new birth control pill </a:t>
                      </a:r>
                      <a:r>
                        <a:rPr lang="en-US" sz="1600" dirty="0">
                          <a:solidFill>
                            <a:srgbClr val="000000"/>
                          </a:solidFill>
                          <a:effectLst/>
                          <a:latin typeface="+mn-lt"/>
                        </a:rPr>
                        <a:t>has similar or smaller effects on blood clotting compared to </a:t>
                      </a:r>
                      <a:r>
                        <a:rPr lang="en-US" sz="1600" dirty="0">
                          <a:solidFill>
                            <a:srgbClr val="FF40FF"/>
                          </a:solidFill>
                          <a:effectLst/>
                          <a:latin typeface="+mn-lt"/>
                        </a:rPr>
                        <a:t>other commonly used birth control pills</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1235570313"/>
                  </a:ext>
                </a:extLst>
              </a:tr>
              <a:tr h="388751">
                <a:tc>
                  <a:txBody>
                    <a:bodyPr/>
                    <a:lstStyle/>
                    <a:p>
                      <a:r>
                        <a:rPr lang="en-US" sz="1600" dirty="0">
                          <a:solidFill>
                            <a:srgbClr val="000000"/>
                          </a:solidFill>
                          <a:effectLst/>
                          <a:latin typeface="+mn-lt"/>
                        </a:rPr>
                        <a:t>It also demonstrates that the choice of estrogen modulates the effects of COCs on </a:t>
                      </a:r>
                      <a:r>
                        <a:rPr lang="en-US" sz="1600" dirty="0">
                          <a:solidFill>
                            <a:srgbClr val="009193"/>
                          </a:solidFill>
                          <a:effectLst/>
                          <a:latin typeface="+mn-lt"/>
                        </a:rPr>
                        <a:t>hemostasis parameters</a:t>
                      </a:r>
                      <a:r>
                        <a:rPr lang="en-US" sz="1600" dirty="0">
                          <a:solidFill>
                            <a:srgbClr val="000000"/>
                          </a:solidFill>
                          <a:effectLst/>
                          <a:latin typeface="+mn-lt"/>
                        </a:rPr>
                        <a:t>.</a:t>
                      </a:r>
                      <a:endParaRPr lang="en-US" sz="1600" dirty="0">
                        <a:effectLst/>
                        <a:latin typeface="+mn-lt"/>
                      </a:endParaRPr>
                    </a:p>
                  </a:txBody>
                  <a:tcPr/>
                </a:tc>
                <a:tc>
                  <a:txBody>
                    <a:bodyPr/>
                    <a:lstStyle/>
                    <a:p>
                      <a:r>
                        <a:rPr lang="en-US" sz="1600" dirty="0">
                          <a:solidFill>
                            <a:srgbClr val="000000"/>
                          </a:solidFill>
                          <a:effectLst/>
                          <a:latin typeface="+mn-lt"/>
                        </a:rPr>
                        <a:t>It also shows that the type of estrogen in birth control pills affects how they affect </a:t>
                      </a:r>
                      <a:r>
                        <a:rPr lang="en-US" sz="1600" dirty="0">
                          <a:solidFill>
                            <a:srgbClr val="009193"/>
                          </a:solidFill>
                          <a:effectLst/>
                          <a:latin typeface="+mn-lt"/>
                        </a:rPr>
                        <a:t>blood clotting</a:t>
                      </a:r>
                      <a:r>
                        <a:rPr lang="en-US" sz="1600" dirty="0">
                          <a:solidFill>
                            <a:srgbClr val="000000"/>
                          </a:solidFill>
                          <a:effectLst/>
                          <a:latin typeface="+mn-lt"/>
                        </a:rPr>
                        <a:t>.</a:t>
                      </a:r>
                      <a:endParaRPr lang="en-US" sz="1600" dirty="0">
                        <a:effectLst/>
                        <a:latin typeface="+mn-lt"/>
                      </a:endParaRPr>
                    </a:p>
                  </a:txBody>
                  <a:tcPr/>
                </a:tc>
                <a:extLst>
                  <a:ext uri="{0D108BD9-81ED-4DB2-BD59-A6C34878D82A}">
                    <a16:rowId xmlns:a16="http://schemas.microsoft.com/office/drawing/2014/main" val="2773072931"/>
                  </a:ext>
                </a:extLst>
              </a:tr>
            </a:tbl>
          </a:graphicData>
        </a:graphic>
      </p:graphicFrame>
    </p:spTree>
    <p:extLst>
      <p:ext uri="{BB962C8B-B14F-4D97-AF65-F5344CB8AC3E}">
        <p14:creationId xmlns:p14="http://schemas.microsoft.com/office/powerpoint/2010/main" val="2273477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F8A7-D57C-0E8C-1E57-3E87ADAC6F3B}"/>
              </a:ext>
            </a:extLst>
          </p:cNvPr>
          <p:cNvSpPr>
            <a:spLocks noGrp="1"/>
          </p:cNvSpPr>
          <p:nvPr>
            <p:ph type="title"/>
          </p:nvPr>
        </p:nvSpPr>
        <p:spPr/>
        <p:txBody>
          <a:bodyPr/>
          <a:lstStyle/>
          <a:p>
            <a:r>
              <a:rPr lang="en-US" dirty="0"/>
              <a:t>PLABA_base_1 hallucination and inaccuracy</a:t>
            </a:r>
          </a:p>
        </p:txBody>
      </p:sp>
      <p:graphicFrame>
        <p:nvGraphicFramePr>
          <p:cNvPr id="4" name="Table 3">
            <a:extLst>
              <a:ext uri="{FF2B5EF4-FFF2-40B4-BE49-F238E27FC236}">
                <a16:creationId xmlns:a16="http://schemas.microsoft.com/office/drawing/2014/main" id="{2EC0791F-817A-9DE4-F195-463BBAC145BD}"/>
              </a:ext>
            </a:extLst>
          </p:cNvPr>
          <p:cNvGraphicFramePr>
            <a:graphicFrameLocks noGrp="1"/>
          </p:cNvGraphicFramePr>
          <p:nvPr>
            <p:extLst>
              <p:ext uri="{D42A27DB-BD31-4B8C-83A1-F6EECF244321}">
                <p14:modId xmlns:p14="http://schemas.microsoft.com/office/powerpoint/2010/main" val="2885233044"/>
              </p:ext>
            </p:extLst>
          </p:nvPr>
        </p:nvGraphicFramePr>
        <p:xfrm>
          <a:off x="620713" y="1258857"/>
          <a:ext cx="11010900" cy="2651760"/>
        </p:xfrm>
        <a:graphic>
          <a:graphicData uri="http://schemas.openxmlformats.org/drawingml/2006/table">
            <a:tbl>
              <a:tblPr/>
              <a:tblGrid>
                <a:gridCol w="5094287">
                  <a:extLst>
                    <a:ext uri="{9D8B030D-6E8A-4147-A177-3AD203B41FA5}">
                      <a16:colId xmlns:a16="http://schemas.microsoft.com/office/drawing/2014/main" val="1125423534"/>
                    </a:ext>
                  </a:extLst>
                </a:gridCol>
                <a:gridCol w="5916613">
                  <a:extLst>
                    <a:ext uri="{9D8B030D-6E8A-4147-A177-3AD203B41FA5}">
                      <a16:colId xmlns:a16="http://schemas.microsoft.com/office/drawing/2014/main" val="2306916484"/>
                    </a:ext>
                  </a:extLst>
                </a:gridCol>
              </a:tblGrid>
              <a:tr h="336496">
                <a:tc>
                  <a:txBody>
                    <a:bodyPr/>
                    <a:lstStyle/>
                    <a:p>
                      <a:pPr algn="l" fontAlgn="b"/>
                      <a:r>
                        <a:rPr lang="en-US" sz="1800" b="1" i="0" u="none" strike="noStrike" dirty="0">
                          <a:solidFill>
                            <a:schemeClr val="bg1"/>
                          </a:solidFill>
                          <a:effectLst/>
                          <a:latin typeface="+mn-lt"/>
                        </a:rPr>
                        <a:t>Source (</a:t>
                      </a:r>
                      <a:r>
                        <a:rPr lang="en-US" sz="1800" b="1" dirty="0">
                          <a:solidFill>
                            <a:schemeClr val="bg1"/>
                          </a:solidFill>
                        </a:rPr>
                        <a:t>PMID: 25864273)</a:t>
                      </a:r>
                      <a:endParaRPr lang="en-US" sz="1800" b="1" i="0" u="none" strike="noStrike" dirty="0">
                        <a:solidFill>
                          <a:schemeClr val="bg1"/>
                        </a:solidFill>
                        <a:effectLst/>
                        <a:latin typeface="+mn-lt"/>
                      </a:endParaRPr>
                    </a:p>
                  </a:txBody>
                  <a:tcPr>
                    <a:solidFill>
                      <a:schemeClr val="tx2"/>
                    </a:solidFill>
                  </a:tcPr>
                </a:tc>
                <a:tc>
                  <a:txBody>
                    <a:bodyPr/>
                    <a:lstStyle/>
                    <a:p>
                      <a:pPr algn="l" fontAlgn="b"/>
                      <a:r>
                        <a:rPr lang="en-US" sz="1800" b="1" i="0" u="none" strike="noStrike" dirty="0">
                          <a:solidFill>
                            <a:schemeClr val="bg1"/>
                          </a:solidFill>
                          <a:effectLst/>
                          <a:latin typeface="+mn-lt"/>
                        </a:rPr>
                        <a:t>PLABA_base_1</a:t>
                      </a:r>
                    </a:p>
                  </a:txBody>
                  <a:tcPr>
                    <a:solidFill>
                      <a:schemeClr val="tx2"/>
                    </a:solidFill>
                  </a:tcPr>
                </a:tc>
                <a:extLst>
                  <a:ext uri="{0D108BD9-81ED-4DB2-BD59-A6C34878D82A}">
                    <a16:rowId xmlns:a16="http://schemas.microsoft.com/office/drawing/2014/main" val="3093369445"/>
                  </a:ext>
                </a:extLst>
              </a:tr>
              <a:tr h="2149529">
                <a:tc>
                  <a:txBody>
                    <a:bodyPr/>
                    <a:lstStyle/>
                    <a:p>
                      <a:pPr algn="l" fontAlgn="b"/>
                      <a:r>
                        <a:rPr lang="en-US" sz="1800" u="none" strike="noStrike" dirty="0">
                          <a:effectLst/>
                          <a:latin typeface="+mn-lt"/>
                        </a:rPr>
                        <a:t>Materials and methods: The study involved 308 postpartum women who had a medical examination one month after delivery.</a:t>
                      </a:r>
                      <a:endParaRPr lang="en-US" sz="1800" b="0" i="0" u="none" strike="noStrike" dirty="0">
                        <a:solidFill>
                          <a:srgbClr val="000000"/>
                        </a:solidFill>
                        <a:effectLst/>
                        <a:latin typeface="+mn-lt"/>
                      </a:endParaRPr>
                    </a:p>
                  </a:txBody>
                  <a:tcPr/>
                </a:tc>
                <a:tc>
                  <a:txBody>
                    <a:bodyPr/>
                    <a:lstStyle/>
                    <a:p>
                      <a:pPr algn="l" fontAlgn="b"/>
                      <a:r>
                        <a:rPr lang="en-US" sz="1800" u="none" strike="noStrike" dirty="0">
                          <a:effectLst/>
                          <a:latin typeface="+mn-lt"/>
                        </a:rPr>
                        <a:t>For this study, researchers looked at 308 women who had given birth and had a medical check-up one month later. </a:t>
                      </a:r>
                      <a:r>
                        <a:rPr lang="en-US" sz="1800" i="1" u="none" strike="noStrike" dirty="0">
                          <a:solidFill>
                            <a:schemeClr val="accent1">
                              <a:lumMod val="75000"/>
                            </a:schemeClr>
                          </a:solidFill>
                          <a:effectLst/>
                          <a:latin typeface="+mn-lt"/>
                        </a:rPr>
                        <a:t>Original: Results: Neck and shoulder pain was experienced by 61.4% of the women, with the highest severity in the neck area. The pain had a negative impact on the women's quality of life. Factors such as age, history of NSP, and work-related factors were found to be associated with NSP. Simple: The study found […]</a:t>
                      </a:r>
                      <a:endParaRPr lang="en-US" sz="1800" b="0" i="1" u="none" strike="noStrike" dirty="0">
                        <a:solidFill>
                          <a:schemeClr val="accent1">
                            <a:lumMod val="75000"/>
                          </a:schemeClr>
                        </a:solidFill>
                        <a:effectLst/>
                        <a:latin typeface="+mn-lt"/>
                      </a:endParaRPr>
                    </a:p>
                  </a:txBody>
                  <a:tcPr/>
                </a:tc>
                <a:extLst>
                  <a:ext uri="{0D108BD9-81ED-4DB2-BD59-A6C34878D82A}">
                    <a16:rowId xmlns:a16="http://schemas.microsoft.com/office/drawing/2014/main" val="1241359191"/>
                  </a:ext>
                </a:extLst>
              </a:tr>
            </a:tbl>
          </a:graphicData>
        </a:graphic>
      </p:graphicFrame>
      <p:graphicFrame>
        <p:nvGraphicFramePr>
          <p:cNvPr id="5" name="Table 4">
            <a:extLst>
              <a:ext uri="{FF2B5EF4-FFF2-40B4-BE49-F238E27FC236}">
                <a16:creationId xmlns:a16="http://schemas.microsoft.com/office/drawing/2014/main" id="{181F26BB-3F38-67BB-52E7-6B79BEA98D9D}"/>
              </a:ext>
            </a:extLst>
          </p:cNvPr>
          <p:cNvGraphicFramePr>
            <a:graphicFrameLocks noGrp="1"/>
          </p:cNvGraphicFramePr>
          <p:nvPr>
            <p:extLst>
              <p:ext uri="{D42A27DB-BD31-4B8C-83A1-F6EECF244321}">
                <p14:modId xmlns:p14="http://schemas.microsoft.com/office/powerpoint/2010/main" val="3328803223"/>
              </p:ext>
            </p:extLst>
          </p:nvPr>
        </p:nvGraphicFramePr>
        <p:xfrm>
          <a:off x="620713" y="4114800"/>
          <a:ext cx="11011710" cy="1828800"/>
        </p:xfrm>
        <a:graphic>
          <a:graphicData uri="http://schemas.openxmlformats.org/drawingml/2006/table">
            <a:tbl>
              <a:tblPr/>
              <a:tblGrid>
                <a:gridCol w="5094287">
                  <a:extLst>
                    <a:ext uri="{9D8B030D-6E8A-4147-A177-3AD203B41FA5}">
                      <a16:colId xmlns:a16="http://schemas.microsoft.com/office/drawing/2014/main" val="3792963784"/>
                    </a:ext>
                  </a:extLst>
                </a:gridCol>
                <a:gridCol w="5917423">
                  <a:extLst>
                    <a:ext uri="{9D8B030D-6E8A-4147-A177-3AD203B41FA5}">
                      <a16:colId xmlns:a16="http://schemas.microsoft.com/office/drawing/2014/main" val="2186788843"/>
                    </a:ext>
                  </a:extLst>
                </a:gridCol>
              </a:tblGrid>
              <a:tr h="219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effectLst/>
                          <a:latin typeface="+mn-lt"/>
                        </a:rPr>
                        <a:t>Source (</a:t>
                      </a:r>
                      <a:r>
                        <a:rPr lang="en-US" sz="1800" b="1" i="0" u="none" strike="noStrike" kern="1200" dirty="0">
                          <a:solidFill>
                            <a:schemeClr val="bg1"/>
                          </a:solidFill>
                          <a:effectLst/>
                          <a:latin typeface="+mn-lt"/>
                          <a:ea typeface="+mn-ea"/>
                          <a:cs typeface="+mn-cs"/>
                        </a:rPr>
                        <a:t>PMID: </a:t>
                      </a:r>
                      <a:r>
                        <a:rPr lang="en-US" sz="1800" b="1" dirty="0">
                          <a:solidFill>
                            <a:schemeClr val="bg1"/>
                          </a:solidFill>
                        </a:rPr>
                        <a:t>25864273</a:t>
                      </a:r>
                      <a:r>
                        <a:rPr lang="en-US" sz="1800" b="1" i="0" u="none" strike="noStrike" kern="1200" dirty="0">
                          <a:solidFill>
                            <a:schemeClr val="bg1"/>
                          </a:solidFill>
                          <a:effectLst/>
                          <a:latin typeface="+mn-lt"/>
                          <a:ea typeface="+mn-ea"/>
                          <a:cs typeface="+mn-cs"/>
                        </a:rPr>
                        <a: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solidFill>
                  </a:tcPr>
                </a:tc>
                <a:tc>
                  <a:txBody>
                    <a:bodyPr/>
                    <a:lstStyle/>
                    <a:p>
                      <a:r>
                        <a:rPr lang="en-US" sz="1800" b="1" dirty="0">
                          <a:solidFill>
                            <a:schemeClr val="bg1"/>
                          </a:solidFill>
                          <a:effectLst/>
                          <a:latin typeface="+mn-lt"/>
                        </a:rPr>
                        <a:t>PLABA_base_1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294870377"/>
                  </a:ext>
                </a:extLst>
              </a:tr>
              <a:tr h="219075">
                <a:tc>
                  <a:txBody>
                    <a:bodyPr/>
                    <a:lstStyle/>
                    <a:p>
                      <a:r>
                        <a:rPr lang="en-US" sz="1800" kern="1200" dirty="0">
                          <a:solidFill>
                            <a:schemeClr val="tx1"/>
                          </a:solidFill>
                          <a:effectLst/>
                          <a:latin typeface="+mn-lt"/>
                          <a:ea typeface="+mn-ea"/>
                          <a:cs typeface="+mn-cs"/>
                        </a:rPr>
                        <a:t>The disturbance of daily life due to NSP in postpartum women with past history of PMS and </a:t>
                      </a:r>
                      <a:r>
                        <a:rPr lang="en-US" sz="1800" kern="1200" dirty="0" err="1">
                          <a:solidFill>
                            <a:srgbClr val="C00000"/>
                          </a:solidFill>
                          <a:effectLst/>
                          <a:latin typeface="+mn-lt"/>
                          <a:ea typeface="+mn-ea"/>
                          <a:cs typeface="+mn-cs"/>
                        </a:rPr>
                        <a:t>Hiesho</a:t>
                      </a:r>
                      <a:r>
                        <a:rPr lang="en-US" sz="1800" kern="1200" dirty="0">
                          <a:solidFill>
                            <a:schemeClr val="tx1"/>
                          </a:solidFill>
                          <a:effectLst/>
                          <a:latin typeface="+mn-lt"/>
                          <a:ea typeface="+mn-ea"/>
                          <a:cs typeface="+mn-cs"/>
                        </a:rPr>
                        <a:t> were significant higher than that for women without those.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800" kern="1200" dirty="0">
                          <a:solidFill>
                            <a:schemeClr val="tx1"/>
                          </a:solidFill>
                          <a:effectLst/>
                          <a:latin typeface="+mn-lt"/>
                          <a:ea typeface="+mn-ea"/>
                          <a:cs typeface="+mn-cs"/>
                        </a:rPr>
                        <a:t>Postpartum women who had a history of premenstrual syndrome (PMS) and </a:t>
                      </a:r>
                      <a:r>
                        <a:rPr lang="en-US" sz="1800" kern="1200" dirty="0">
                          <a:solidFill>
                            <a:srgbClr val="C00000"/>
                          </a:solidFill>
                          <a:effectLst/>
                          <a:latin typeface="+mn-lt"/>
                          <a:ea typeface="+mn-ea"/>
                          <a:cs typeface="+mn-cs"/>
                        </a:rPr>
                        <a:t>anemia</a:t>
                      </a:r>
                      <a:r>
                        <a:rPr lang="en-US" sz="1800" kern="1200" dirty="0">
                          <a:solidFill>
                            <a:schemeClr val="tx1"/>
                          </a:solidFill>
                          <a:effectLst/>
                          <a:latin typeface="+mn-lt"/>
                          <a:ea typeface="+mn-ea"/>
                          <a:cs typeface="+mn-cs"/>
                        </a:rPr>
                        <a:t> during pregnancy experienced more disruption in their daily lives due to neck and shoulder pain compared to women without these conditions.</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511218"/>
                  </a:ext>
                </a:extLst>
              </a:tr>
            </a:tbl>
          </a:graphicData>
        </a:graphic>
      </p:graphicFrame>
    </p:spTree>
    <p:extLst>
      <p:ext uri="{BB962C8B-B14F-4D97-AF65-F5344CB8AC3E}">
        <p14:creationId xmlns:p14="http://schemas.microsoft.com/office/powerpoint/2010/main" val="158221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87F1-64AA-2ED0-2F4D-60248A02082C}"/>
              </a:ext>
            </a:extLst>
          </p:cNvPr>
          <p:cNvSpPr>
            <a:spLocks noGrp="1"/>
          </p:cNvSpPr>
          <p:nvPr>
            <p:ph type="title"/>
          </p:nvPr>
        </p:nvSpPr>
        <p:spPr/>
        <p:txBody>
          <a:bodyPr/>
          <a:lstStyle/>
          <a:p>
            <a:r>
              <a:rPr lang="en-US" dirty="0"/>
              <a:t>Health Literacy</a:t>
            </a:r>
          </a:p>
        </p:txBody>
      </p:sp>
      <p:pic>
        <p:nvPicPr>
          <p:cNvPr id="4" name="Content Placeholder 3">
            <a:extLst>
              <a:ext uri="{FF2B5EF4-FFF2-40B4-BE49-F238E27FC236}">
                <a16:creationId xmlns:a16="http://schemas.microsoft.com/office/drawing/2014/main" id="{7F9EF0EE-6EB0-EEF7-1061-77D6EF723576}"/>
              </a:ext>
            </a:extLst>
          </p:cNvPr>
          <p:cNvPicPr>
            <a:picLocks noGrp="1" noChangeAspect="1"/>
          </p:cNvPicPr>
          <p:nvPr>
            <p:ph idx="4294967295"/>
          </p:nvPr>
        </p:nvPicPr>
        <p:blipFill>
          <a:blip r:embed="rId2"/>
          <a:stretch>
            <a:fillRect/>
          </a:stretch>
        </p:blipFill>
        <p:spPr>
          <a:xfrm>
            <a:off x="1235868" y="1422400"/>
            <a:ext cx="9720263" cy="2373313"/>
          </a:xfrm>
          <a:prstGeom prst="rect">
            <a:avLst/>
          </a:prstGeom>
          <a:effectLst>
            <a:outerShdw blurRad="170408" dist="38100" dir="2700000" algn="tl" rotWithShape="0">
              <a:prstClr val="black">
                <a:alpha val="40000"/>
              </a:prstClr>
            </a:outerShdw>
          </a:effectLst>
        </p:spPr>
      </p:pic>
      <p:pic>
        <p:nvPicPr>
          <p:cNvPr id="5" name="Picture 4">
            <a:extLst>
              <a:ext uri="{FF2B5EF4-FFF2-40B4-BE49-F238E27FC236}">
                <a16:creationId xmlns:a16="http://schemas.microsoft.com/office/drawing/2014/main" id="{DF0FBAD5-FB07-CC3F-B1DD-351FDFB8A33F}"/>
              </a:ext>
            </a:extLst>
          </p:cNvPr>
          <p:cNvPicPr>
            <a:picLocks noChangeAspect="1"/>
          </p:cNvPicPr>
          <p:nvPr/>
        </p:nvPicPr>
        <p:blipFill>
          <a:blip r:embed="rId3"/>
          <a:stretch>
            <a:fillRect/>
          </a:stretch>
        </p:blipFill>
        <p:spPr>
          <a:xfrm>
            <a:off x="1892757" y="4108917"/>
            <a:ext cx="8335147" cy="926127"/>
          </a:xfrm>
          <a:prstGeom prst="rect">
            <a:avLst/>
          </a:prstGeom>
          <a:effectLst>
            <a:outerShdw blurRad="256232" dist="38100" dir="2700000" algn="tl" rotWithShape="0">
              <a:prstClr val="black">
                <a:alpha val="40000"/>
              </a:prstClr>
            </a:outerShdw>
          </a:effectLst>
        </p:spPr>
      </p:pic>
    </p:spTree>
    <p:extLst>
      <p:ext uri="{BB962C8B-B14F-4D97-AF65-F5344CB8AC3E}">
        <p14:creationId xmlns:p14="http://schemas.microsoft.com/office/powerpoint/2010/main" val="14708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FE46638-D03F-6BBB-622F-C59B52CF140D}"/>
              </a:ext>
            </a:extLst>
          </p:cNvPr>
          <p:cNvGraphicFramePr>
            <a:graphicFrameLocks noGrp="1"/>
          </p:cNvGraphicFramePr>
          <p:nvPr>
            <p:extLst>
              <p:ext uri="{D42A27DB-BD31-4B8C-83A1-F6EECF244321}">
                <p14:modId xmlns:p14="http://schemas.microsoft.com/office/powerpoint/2010/main" val="2202124103"/>
              </p:ext>
            </p:extLst>
          </p:nvPr>
        </p:nvGraphicFramePr>
        <p:xfrm>
          <a:off x="615341" y="1328930"/>
          <a:ext cx="10961317" cy="2926080"/>
        </p:xfrm>
        <a:graphic>
          <a:graphicData uri="http://schemas.openxmlformats.org/drawingml/2006/table">
            <a:tbl>
              <a:tblPr>
                <a:tableStyleId>{5940675A-B579-460E-94D1-54222C63F5DA}</a:tableStyleId>
              </a:tblPr>
              <a:tblGrid>
                <a:gridCol w="5480659">
                  <a:extLst>
                    <a:ext uri="{9D8B030D-6E8A-4147-A177-3AD203B41FA5}">
                      <a16:colId xmlns:a16="http://schemas.microsoft.com/office/drawing/2014/main" val="2686600827"/>
                    </a:ext>
                  </a:extLst>
                </a:gridCol>
                <a:gridCol w="5480658">
                  <a:extLst>
                    <a:ext uri="{9D8B030D-6E8A-4147-A177-3AD203B41FA5}">
                      <a16:colId xmlns:a16="http://schemas.microsoft.com/office/drawing/2014/main" val="359305008"/>
                    </a:ext>
                  </a:extLst>
                </a:gridCol>
              </a:tblGrid>
              <a:tr h="3115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bg1"/>
                          </a:solidFill>
                          <a:effectLst/>
                        </a:rPr>
                        <a:t>Source (PMID: 31768813)</a:t>
                      </a:r>
                      <a:endParaRPr lang="en-US" sz="1800" b="1" i="0" u="none" strike="noStrike" dirty="0">
                        <a:solidFill>
                          <a:schemeClr val="bg1"/>
                        </a:solidFill>
                        <a:effectLst/>
                        <a:latin typeface="+mn-lt"/>
                      </a:endParaRPr>
                    </a:p>
                  </a:txBody>
                  <a:tcPr>
                    <a:solidFill>
                      <a:schemeClr val="tx2"/>
                    </a:solidFill>
                  </a:tcPr>
                </a:tc>
                <a:tc>
                  <a:txBody>
                    <a:bodyPr/>
                    <a:lstStyle/>
                    <a:p>
                      <a:pPr algn="l" fontAlgn="b"/>
                      <a:r>
                        <a:rPr lang="en-US" sz="1800" b="1" u="none" strike="noStrike" dirty="0">
                          <a:solidFill>
                            <a:schemeClr val="bg1"/>
                          </a:solidFill>
                          <a:effectLst/>
                        </a:rPr>
                        <a:t>Falcon 7B Instruct (zero-shot)</a:t>
                      </a:r>
                      <a:endParaRPr lang="en-US" sz="1800" b="1" i="0" u="none" strike="noStrike" dirty="0">
                        <a:solidFill>
                          <a:schemeClr val="bg1"/>
                        </a:solidFill>
                        <a:effectLst/>
                        <a:latin typeface="+mn-lt"/>
                      </a:endParaRPr>
                    </a:p>
                  </a:txBody>
                  <a:tcPr>
                    <a:solidFill>
                      <a:schemeClr val="tx2"/>
                    </a:solidFill>
                  </a:tcPr>
                </a:tc>
                <a:extLst>
                  <a:ext uri="{0D108BD9-81ED-4DB2-BD59-A6C34878D82A}">
                    <a16:rowId xmlns:a16="http://schemas.microsoft.com/office/drawing/2014/main" val="946498563"/>
                  </a:ext>
                </a:extLst>
              </a:tr>
              <a:tr h="991414">
                <a:tc>
                  <a:txBody>
                    <a:bodyPr/>
                    <a:lstStyle/>
                    <a:p>
                      <a:pPr algn="l" fontAlgn="b"/>
                      <a:r>
                        <a:rPr lang="en-US" sz="1800" u="none" strike="noStrike" dirty="0">
                          <a:effectLst/>
                        </a:rPr>
                        <a:t>Purpose: To determine predictors of best-corrected postoperative visual acuity (VA) in patients who underwent surgical intervention for macula-off </a:t>
                      </a:r>
                      <a:r>
                        <a:rPr lang="en-US" sz="1800" u="none" strike="noStrike" dirty="0" err="1">
                          <a:effectLst/>
                        </a:rPr>
                        <a:t>rhegmatogenous</a:t>
                      </a:r>
                      <a:r>
                        <a:rPr lang="en-US" sz="1800" u="none" strike="noStrike" dirty="0">
                          <a:effectLst/>
                        </a:rPr>
                        <a:t> retinal detachment.</a:t>
                      </a:r>
                      <a:endParaRPr lang="en-US" sz="1800" b="0" i="0" u="none" strike="noStrike" dirty="0">
                        <a:solidFill>
                          <a:srgbClr val="000000"/>
                        </a:solidFill>
                        <a:effectLst/>
                        <a:latin typeface="+mn-lt"/>
                      </a:endParaRPr>
                    </a:p>
                  </a:txBody>
                  <a:tcPr marT="91440" marB="91440"/>
                </a:tc>
                <a:tc>
                  <a:txBody>
                    <a:bodyPr/>
                    <a:lstStyle/>
                    <a:p>
                      <a:pPr algn="l" fontAlgn="b"/>
                      <a:r>
                        <a:rPr lang="en-US" sz="1800" u="none" strike="noStrike" dirty="0">
                          <a:effectLst/>
                        </a:rPr>
                        <a:t>Purpose: We report an analysis of the visual acuity in a cohort of </a:t>
                      </a:r>
                      <a:r>
                        <a:rPr lang="en-US" sz="1800" u="none" strike="noStrike" dirty="0">
                          <a:solidFill>
                            <a:srgbClr val="C00000"/>
                          </a:solidFill>
                          <a:effectLst/>
                        </a:rPr>
                        <a:t>100 consecutive eyes </a:t>
                      </a:r>
                      <a:r>
                        <a:rPr lang="en-US" sz="1800" u="none" strike="noStrike" dirty="0">
                          <a:effectLst/>
                        </a:rPr>
                        <a:t>that underwent surgical intervention for macula-off </a:t>
                      </a:r>
                      <a:r>
                        <a:rPr lang="en-US" sz="1800" u="none" strike="noStrike" dirty="0" err="1">
                          <a:effectLst/>
                        </a:rPr>
                        <a:t>rhegmatogenous</a:t>
                      </a:r>
                      <a:r>
                        <a:rPr lang="en-US" sz="1800" u="none" strike="noStrike" dirty="0">
                          <a:effectLst/>
                        </a:rPr>
                        <a:t> retinal detachment in a </a:t>
                      </a:r>
                      <a:r>
                        <a:rPr lang="en-US" sz="1800" u="none" strike="noStrike" dirty="0">
                          <a:solidFill>
                            <a:srgbClr val="C00000"/>
                          </a:solidFill>
                          <a:effectLst/>
                        </a:rPr>
                        <a:t>4-year period</a:t>
                      </a:r>
                      <a:r>
                        <a:rPr lang="en-US" sz="1800" u="none" strike="noStrike" dirty="0">
                          <a:effectLst/>
                        </a:rPr>
                        <a:t>.</a:t>
                      </a:r>
                      <a:endParaRPr lang="en-US" sz="1800" b="0" i="0" u="none" strike="noStrike" dirty="0">
                        <a:solidFill>
                          <a:srgbClr val="000000"/>
                        </a:solidFill>
                        <a:effectLst/>
                        <a:latin typeface="+mn-lt"/>
                      </a:endParaRPr>
                    </a:p>
                  </a:txBody>
                  <a:tcPr marT="91440" marB="91440"/>
                </a:tc>
                <a:extLst>
                  <a:ext uri="{0D108BD9-81ED-4DB2-BD59-A6C34878D82A}">
                    <a16:rowId xmlns:a16="http://schemas.microsoft.com/office/drawing/2014/main" val="821150281"/>
                  </a:ext>
                </a:extLst>
              </a:tr>
              <a:tr h="991414">
                <a:tc>
                  <a:txBody>
                    <a:bodyPr/>
                    <a:lstStyle/>
                    <a:p>
                      <a:pPr algn="l" fontAlgn="b"/>
                      <a:r>
                        <a:rPr lang="en-US" sz="1800" u="none" strike="noStrike" dirty="0">
                          <a:effectLst/>
                        </a:rPr>
                        <a:t>Materials and methods: Primary macula-off retinal detachments from the University of Colorado Primary </a:t>
                      </a:r>
                      <a:r>
                        <a:rPr lang="en-US" sz="1800" u="none" strike="noStrike" dirty="0" err="1">
                          <a:effectLst/>
                        </a:rPr>
                        <a:t>Rhegmatogenous</a:t>
                      </a:r>
                      <a:r>
                        <a:rPr lang="en-US" sz="1800" u="none" strike="noStrike" dirty="0">
                          <a:effectLst/>
                        </a:rPr>
                        <a:t> Retinal Detachment Database (2012-2017) were reviewed.</a:t>
                      </a:r>
                      <a:endParaRPr lang="en-US" sz="1800" b="0" i="0" u="none" strike="noStrike" dirty="0">
                        <a:solidFill>
                          <a:srgbClr val="000000"/>
                        </a:solidFill>
                        <a:effectLst/>
                        <a:latin typeface="+mn-lt"/>
                      </a:endParaRPr>
                    </a:p>
                  </a:txBody>
                  <a:tcPr marT="91440" marB="91440"/>
                </a:tc>
                <a:tc>
                  <a:txBody>
                    <a:bodyPr/>
                    <a:lstStyle/>
                    <a:p>
                      <a:pPr algn="l" fontAlgn="b"/>
                      <a:r>
                        <a:rPr lang="en-US" sz="1800" u="none" strike="noStrike" dirty="0">
                          <a:effectLst/>
                        </a:rPr>
                        <a:t>A total of </a:t>
                      </a:r>
                      <a:r>
                        <a:rPr lang="en-US" sz="1800" u="none" strike="noStrike" dirty="0">
                          <a:solidFill>
                            <a:srgbClr val="C00000"/>
                          </a:solidFill>
                          <a:effectLst/>
                        </a:rPr>
                        <a:t>2-year visual outcomes </a:t>
                      </a:r>
                      <a:r>
                        <a:rPr lang="en-US" sz="1800" u="none" strike="noStrike" dirty="0">
                          <a:effectLst/>
                        </a:rPr>
                        <a:t>and postoperative predictors for visual recovery were analyzed to identify the factors that may predict visual outcome.</a:t>
                      </a:r>
                      <a:endParaRPr lang="en-US" sz="1800" b="0" i="0" u="none" strike="noStrike" dirty="0">
                        <a:solidFill>
                          <a:srgbClr val="000000"/>
                        </a:solidFill>
                        <a:effectLst/>
                        <a:latin typeface="+mn-lt"/>
                      </a:endParaRPr>
                    </a:p>
                  </a:txBody>
                  <a:tcPr marT="91440" marB="91440"/>
                </a:tc>
                <a:extLst>
                  <a:ext uri="{0D108BD9-81ED-4DB2-BD59-A6C34878D82A}">
                    <a16:rowId xmlns:a16="http://schemas.microsoft.com/office/drawing/2014/main" val="783040753"/>
                  </a:ext>
                </a:extLst>
              </a:tr>
            </a:tbl>
          </a:graphicData>
        </a:graphic>
      </p:graphicFrame>
      <p:graphicFrame>
        <p:nvGraphicFramePr>
          <p:cNvPr id="2" name="Table 1">
            <a:extLst>
              <a:ext uri="{FF2B5EF4-FFF2-40B4-BE49-F238E27FC236}">
                <a16:creationId xmlns:a16="http://schemas.microsoft.com/office/drawing/2014/main" id="{7F35ADBB-F76B-83FB-B4D1-3DAD679661EE}"/>
              </a:ext>
            </a:extLst>
          </p:cNvPr>
          <p:cNvGraphicFramePr>
            <a:graphicFrameLocks noGrp="1"/>
          </p:cNvGraphicFramePr>
          <p:nvPr>
            <p:extLst>
              <p:ext uri="{D42A27DB-BD31-4B8C-83A1-F6EECF244321}">
                <p14:modId xmlns:p14="http://schemas.microsoft.com/office/powerpoint/2010/main" val="1455300912"/>
              </p:ext>
            </p:extLst>
          </p:nvPr>
        </p:nvGraphicFramePr>
        <p:xfrm>
          <a:off x="620713" y="4710685"/>
          <a:ext cx="10961317" cy="1005840"/>
        </p:xfrm>
        <a:graphic>
          <a:graphicData uri="http://schemas.openxmlformats.org/drawingml/2006/table">
            <a:tbl>
              <a:tblPr>
                <a:tableStyleId>{5940675A-B579-460E-94D1-54222C63F5DA}</a:tableStyleId>
              </a:tblPr>
              <a:tblGrid>
                <a:gridCol w="5480659">
                  <a:extLst>
                    <a:ext uri="{9D8B030D-6E8A-4147-A177-3AD203B41FA5}">
                      <a16:colId xmlns:a16="http://schemas.microsoft.com/office/drawing/2014/main" val="301421665"/>
                    </a:ext>
                  </a:extLst>
                </a:gridCol>
                <a:gridCol w="5480658">
                  <a:extLst>
                    <a:ext uri="{9D8B030D-6E8A-4147-A177-3AD203B41FA5}">
                      <a16:colId xmlns:a16="http://schemas.microsoft.com/office/drawing/2014/main" val="2800309183"/>
                    </a:ext>
                  </a:extLst>
                </a:gridCol>
              </a:tblGrid>
              <a:tr h="764805">
                <a:tc>
                  <a:txBody>
                    <a:bodyPr/>
                    <a:lstStyle/>
                    <a:p>
                      <a:pPr algn="l" fontAlgn="b"/>
                      <a:r>
                        <a:rPr lang="en-US" sz="1800" u="none" strike="noStrike" dirty="0">
                          <a:effectLst/>
                        </a:rPr>
                        <a:t>Chi-square or Fisher's exact test was used to compare categorical variables, and Wilcoxon rank sum test was used for continuous variables.</a:t>
                      </a:r>
                      <a:endParaRPr lang="en-US" sz="1800" b="0" i="0" u="none" strike="noStrike" dirty="0">
                        <a:solidFill>
                          <a:srgbClr val="000000"/>
                        </a:solidFill>
                        <a:effectLst/>
                        <a:latin typeface="+mn-lt"/>
                      </a:endParaRPr>
                    </a:p>
                  </a:txBody>
                  <a:tcPr marT="91440" marB="91440"/>
                </a:tc>
                <a:tc>
                  <a:txBody>
                    <a:bodyPr/>
                    <a:lstStyle/>
                    <a:p>
                      <a:pPr algn="l" fontAlgn="b"/>
                      <a:r>
                        <a:rPr lang="en-US" sz="1800" u="none" strike="noStrike" dirty="0">
                          <a:effectLst/>
                        </a:rPr>
                        <a:t>Results: </a:t>
                      </a:r>
                      <a:r>
                        <a:rPr lang="en-US" sz="1800" u="none" strike="noStrike" dirty="0">
                          <a:solidFill>
                            <a:srgbClr val="C00000"/>
                          </a:solidFill>
                          <a:effectLst/>
                        </a:rPr>
                        <a:t>A total of 100 eyes </a:t>
                      </a:r>
                      <a:r>
                        <a:rPr lang="en-US" sz="1800" u="none" strike="noStrike" dirty="0">
                          <a:effectLst/>
                        </a:rPr>
                        <a:t>underwent surgical intervention for macula-off </a:t>
                      </a:r>
                      <a:r>
                        <a:rPr lang="en-US" sz="1800" u="none" strike="noStrike" dirty="0" err="1">
                          <a:effectLst/>
                        </a:rPr>
                        <a:t>rhegmatogenous</a:t>
                      </a:r>
                      <a:r>
                        <a:rPr lang="en-US" sz="1800" u="none" strike="noStrike" dirty="0">
                          <a:effectLst/>
                        </a:rPr>
                        <a:t> retinal detachment.</a:t>
                      </a:r>
                      <a:endParaRPr lang="en-US" sz="1800" b="0" i="0" u="none" strike="noStrike" dirty="0">
                        <a:solidFill>
                          <a:srgbClr val="000000"/>
                        </a:solidFill>
                        <a:effectLst/>
                        <a:latin typeface="+mn-lt"/>
                      </a:endParaRPr>
                    </a:p>
                  </a:txBody>
                  <a:tcPr marT="91440" marB="91440"/>
                </a:tc>
                <a:extLst>
                  <a:ext uri="{0D108BD9-81ED-4DB2-BD59-A6C34878D82A}">
                    <a16:rowId xmlns:a16="http://schemas.microsoft.com/office/drawing/2014/main" val="2006469406"/>
                  </a:ext>
                </a:extLst>
              </a:tr>
            </a:tbl>
          </a:graphicData>
        </a:graphic>
      </p:graphicFrame>
      <p:sp>
        <p:nvSpPr>
          <p:cNvPr id="3" name="TextBox 2">
            <a:extLst>
              <a:ext uri="{FF2B5EF4-FFF2-40B4-BE49-F238E27FC236}">
                <a16:creationId xmlns:a16="http://schemas.microsoft.com/office/drawing/2014/main" id="{347AF568-D09C-5B4E-0081-A6663307E91C}"/>
              </a:ext>
            </a:extLst>
          </p:cNvPr>
          <p:cNvSpPr txBox="1"/>
          <p:nvPr/>
        </p:nvSpPr>
        <p:spPr>
          <a:xfrm>
            <a:off x="5873021" y="4030826"/>
            <a:ext cx="445956" cy="646331"/>
          </a:xfrm>
          <a:prstGeom prst="rect">
            <a:avLst/>
          </a:prstGeom>
          <a:noFill/>
        </p:spPr>
        <p:txBody>
          <a:bodyPr wrap="none" rtlCol="0">
            <a:spAutoFit/>
          </a:bodyPr>
          <a:lstStyle/>
          <a:p>
            <a:pPr algn="ctr"/>
            <a:r>
              <a:rPr lang="en-US" sz="3600" dirty="0">
                <a:solidFill>
                  <a:schemeClr val="tx2"/>
                </a:solidFill>
                <a:latin typeface="+mn-lt"/>
              </a:rPr>
              <a:t>…</a:t>
            </a:r>
          </a:p>
        </p:txBody>
      </p:sp>
      <p:sp>
        <p:nvSpPr>
          <p:cNvPr id="6" name="TextBox 5">
            <a:extLst>
              <a:ext uri="{FF2B5EF4-FFF2-40B4-BE49-F238E27FC236}">
                <a16:creationId xmlns:a16="http://schemas.microsoft.com/office/drawing/2014/main" id="{6A569D8C-E31B-DB96-0FF7-FE7B3281AF21}"/>
              </a:ext>
            </a:extLst>
          </p:cNvPr>
          <p:cNvSpPr txBox="1"/>
          <p:nvPr/>
        </p:nvSpPr>
        <p:spPr>
          <a:xfrm>
            <a:off x="5873021" y="5525869"/>
            <a:ext cx="445956" cy="646331"/>
          </a:xfrm>
          <a:prstGeom prst="rect">
            <a:avLst/>
          </a:prstGeom>
          <a:noFill/>
        </p:spPr>
        <p:txBody>
          <a:bodyPr wrap="none" rtlCol="0">
            <a:spAutoFit/>
          </a:bodyPr>
          <a:lstStyle/>
          <a:p>
            <a:pPr algn="ctr"/>
            <a:r>
              <a:rPr lang="en-US" sz="3600" dirty="0">
                <a:solidFill>
                  <a:schemeClr val="tx2"/>
                </a:solidFill>
                <a:latin typeface="+mn-lt"/>
              </a:rPr>
              <a:t>…</a:t>
            </a:r>
          </a:p>
        </p:txBody>
      </p:sp>
      <p:sp>
        <p:nvSpPr>
          <p:cNvPr id="7" name="Title 6">
            <a:extLst>
              <a:ext uri="{FF2B5EF4-FFF2-40B4-BE49-F238E27FC236}">
                <a16:creationId xmlns:a16="http://schemas.microsoft.com/office/drawing/2014/main" id="{379C8E35-9520-DDFB-04A7-F53185E8F7E1}"/>
              </a:ext>
            </a:extLst>
          </p:cNvPr>
          <p:cNvSpPr>
            <a:spLocks noGrp="1"/>
          </p:cNvSpPr>
          <p:nvPr>
            <p:ph type="title"/>
          </p:nvPr>
        </p:nvSpPr>
        <p:spPr/>
        <p:txBody>
          <a:bodyPr/>
          <a:lstStyle/>
          <a:p>
            <a:r>
              <a:rPr lang="en-US" dirty="0"/>
              <a:t>PLABA_base_3 </a:t>
            </a:r>
            <a:r>
              <a:rPr lang="en-US" dirty="0">
                <a:solidFill>
                  <a:schemeClr val="bg2">
                    <a:lumMod val="90000"/>
                  </a:schemeClr>
                </a:solidFill>
              </a:rPr>
              <a:t>(Falcon 7B zero-shot document-level)</a:t>
            </a:r>
            <a:endParaRPr lang="en-US" dirty="0"/>
          </a:p>
        </p:txBody>
      </p:sp>
    </p:spTree>
    <p:extLst>
      <p:ext uri="{BB962C8B-B14F-4D97-AF65-F5344CB8AC3E}">
        <p14:creationId xmlns:p14="http://schemas.microsoft.com/office/powerpoint/2010/main" val="368892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6. </a:t>
            </a:r>
            <a:r>
              <a:rPr lang="en-US" sz="4800" dirty="0">
                <a:latin typeface="YaleNew" panose="02000602050000020003" pitchFamily="2" charset="77"/>
              </a:rPr>
              <a:t>Assessing Automatic Metrics</a:t>
            </a:r>
          </a:p>
        </p:txBody>
      </p:sp>
    </p:spTree>
    <p:extLst>
      <p:ext uri="{BB962C8B-B14F-4D97-AF65-F5344CB8AC3E}">
        <p14:creationId xmlns:p14="http://schemas.microsoft.com/office/powerpoint/2010/main" val="2409610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90660" y="1535302"/>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SARI</a:t>
            </a:r>
          </a:p>
        </p:txBody>
      </p:sp>
    </p:spTree>
    <p:extLst>
      <p:ext uri="{BB962C8B-B14F-4D97-AF65-F5344CB8AC3E}">
        <p14:creationId xmlns:p14="http://schemas.microsoft.com/office/powerpoint/2010/main" val="2058592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SARI (</a:t>
            </a:r>
            <a:r>
              <a:rPr lang="en-US" dirty="0" err="1"/>
              <a:t>huggingface</a:t>
            </a:r>
            <a:r>
              <a:rPr lang="en-US" dirty="0"/>
              <a:t>)</a:t>
            </a:r>
          </a:p>
        </p:txBody>
      </p:sp>
    </p:spTree>
    <p:extLst>
      <p:ext uri="{BB962C8B-B14F-4D97-AF65-F5344CB8AC3E}">
        <p14:creationId xmlns:p14="http://schemas.microsoft.com/office/powerpoint/2010/main" val="3596403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BLEU</a:t>
            </a:r>
          </a:p>
        </p:txBody>
      </p:sp>
    </p:spTree>
    <p:extLst>
      <p:ext uri="{BB962C8B-B14F-4D97-AF65-F5344CB8AC3E}">
        <p14:creationId xmlns:p14="http://schemas.microsoft.com/office/powerpoint/2010/main" val="3920098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ROUGE-1</a:t>
            </a:r>
          </a:p>
        </p:txBody>
      </p:sp>
    </p:spTree>
    <p:extLst>
      <p:ext uri="{BB962C8B-B14F-4D97-AF65-F5344CB8AC3E}">
        <p14:creationId xmlns:p14="http://schemas.microsoft.com/office/powerpoint/2010/main" val="3187822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ROUGE-2</a:t>
            </a:r>
          </a:p>
        </p:txBody>
      </p:sp>
    </p:spTree>
    <p:extLst>
      <p:ext uri="{BB962C8B-B14F-4D97-AF65-F5344CB8AC3E}">
        <p14:creationId xmlns:p14="http://schemas.microsoft.com/office/powerpoint/2010/main" val="3053033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ROUGE-L</a:t>
            </a:r>
          </a:p>
        </p:txBody>
      </p:sp>
    </p:spTree>
    <p:extLst>
      <p:ext uri="{BB962C8B-B14F-4D97-AF65-F5344CB8AC3E}">
        <p14:creationId xmlns:p14="http://schemas.microsoft.com/office/powerpoint/2010/main" val="354595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SAMSA</a:t>
            </a:r>
          </a:p>
        </p:txBody>
      </p:sp>
    </p:spTree>
    <p:extLst>
      <p:ext uri="{BB962C8B-B14F-4D97-AF65-F5344CB8AC3E}">
        <p14:creationId xmlns:p14="http://schemas.microsoft.com/office/powerpoint/2010/main" val="332030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4467D-8BD5-711D-809A-5AA00583C309}"/>
              </a:ext>
            </a:extLst>
          </p:cNvPr>
          <p:cNvPicPr>
            <a:picLocks noChangeAspect="1"/>
          </p:cNvPicPr>
          <p:nvPr/>
        </p:nvPicPr>
        <p:blipFill>
          <a:blip r:embed="rId2"/>
          <a:srcRect/>
          <a:stretch/>
        </p:blipFill>
        <p:spPr>
          <a:xfrm>
            <a:off x="6423485" y="1535302"/>
            <a:ext cx="5277855" cy="4798050"/>
          </a:xfrm>
          <a:prstGeom prst="rect">
            <a:avLst/>
          </a:prstGeom>
        </p:spPr>
      </p:pic>
      <p:pic>
        <p:nvPicPr>
          <p:cNvPr id="10" name="Picture 9">
            <a:extLst>
              <a:ext uri="{FF2B5EF4-FFF2-40B4-BE49-F238E27FC236}">
                <a16:creationId xmlns:a16="http://schemas.microsoft.com/office/drawing/2014/main" id="{225099DD-1A0C-31CA-D2D2-5585F8AE2624}"/>
              </a:ext>
            </a:extLst>
          </p:cNvPr>
          <p:cNvPicPr>
            <a:picLocks noChangeAspect="1"/>
          </p:cNvPicPr>
          <p:nvPr/>
        </p:nvPicPr>
        <p:blipFill>
          <a:blip r:embed="rId3"/>
          <a:srcRect/>
          <a:stretch/>
        </p:blipFill>
        <p:spPr>
          <a:xfrm>
            <a:off x="488734" y="1535301"/>
            <a:ext cx="5277855" cy="4798050"/>
          </a:xfrm>
          <a:prstGeom prst="rect">
            <a:avLst/>
          </a:prstGeom>
        </p:spPr>
      </p:pic>
      <p:sp>
        <p:nvSpPr>
          <p:cNvPr id="12" name="Title 11">
            <a:extLst>
              <a:ext uri="{FF2B5EF4-FFF2-40B4-BE49-F238E27FC236}">
                <a16:creationId xmlns:a16="http://schemas.microsoft.com/office/drawing/2014/main" id="{24F34F0B-5348-9F17-1E8B-D1FDEBCEE771}"/>
              </a:ext>
            </a:extLst>
          </p:cNvPr>
          <p:cNvSpPr>
            <a:spLocks noGrp="1"/>
          </p:cNvSpPr>
          <p:nvPr>
            <p:ph type="title"/>
          </p:nvPr>
        </p:nvSpPr>
        <p:spPr/>
        <p:txBody>
          <a:bodyPr/>
          <a:lstStyle/>
          <a:p>
            <a:r>
              <a:rPr lang="en-US" dirty="0"/>
              <a:t>Manual evaluations vs. </a:t>
            </a:r>
            <a:r>
              <a:rPr lang="en-US" dirty="0" err="1"/>
              <a:t>BERTScore</a:t>
            </a:r>
            <a:endParaRPr lang="en-US" dirty="0"/>
          </a:p>
        </p:txBody>
      </p:sp>
    </p:spTree>
    <p:extLst>
      <p:ext uri="{BB962C8B-B14F-4D97-AF65-F5344CB8AC3E}">
        <p14:creationId xmlns:p14="http://schemas.microsoft.com/office/powerpoint/2010/main" val="99453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3B3336-100D-2199-70A4-1834CABF40F9}"/>
              </a:ext>
            </a:extLst>
          </p:cNvPr>
          <p:cNvSpPr txBox="1"/>
          <p:nvPr/>
        </p:nvSpPr>
        <p:spPr>
          <a:xfrm>
            <a:off x="2778831" y="1736229"/>
            <a:ext cx="6634338" cy="3385542"/>
          </a:xfrm>
          <a:prstGeom prst="rect">
            <a:avLst/>
          </a:prstGeom>
          <a:solidFill>
            <a:schemeClr val="bg1"/>
          </a:solidFill>
          <a:effectLst>
            <a:innerShdw blurRad="114300">
              <a:prstClr val="black"/>
            </a:innerShdw>
          </a:effectLst>
        </p:spPr>
        <p:txBody>
          <a:bodyPr wrap="square" lIns="182880" tIns="182880" rIns="182880" bIns="182880">
            <a:spAutoFit/>
          </a:bodyPr>
          <a:lstStyle/>
          <a:p>
            <a:r>
              <a:rPr lang="en-US" sz="2800" b="0" i="0" u="none" strike="noStrike" dirty="0">
                <a:solidFill>
                  <a:srgbClr val="333333"/>
                </a:solidFill>
                <a:effectLst/>
              </a:rPr>
              <a:t>“…escalation is associated with the amount and distribution of medical content viewed by users, the presence of </a:t>
            </a:r>
            <a:r>
              <a:rPr lang="en-US" sz="2800" b="0" i="0" strike="noStrike" dirty="0">
                <a:solidFill>
                  <a:srgbClr val="333333"/>
                </a:solidFill>
                <a:effectLst/>
              </a:rPr>
              <a:t>escalatory terminology </a:t>
            </a:r>
            <a:r>
              <a:rPr lang="en-US" sz="2800" b="0" i="0" u="none" strike="noStrike" dirty="0">
                <a:solidFill>
                  <a:srgbClr val="333333"/>
                </a:solidFill>
                <a:effectLst/>
              </a:rPr>
              <a:t>in pages visited, and a user's predisposition to escalate versus to seek more reasonable explanations for ailments…”</a:t>
            </a:r>
            <a:endParaRPr lang="en-US" sz="2800" dirty="0"/>
          </a:p>
        </p:txBody>
      </p:sp>
      <p:sp>
        <p:nvSpPr>
          <p:cNvPr id="9" name="Title 8">
            <a:extLst>
              <a:ext uri="{FF2B5EF4-FFF2-40B4-BE49-F238E27FC236}">
                <a16:creationId xmlns:a16="http://schemas.microsoft.com/office/drawing/2014/main" id="{AF573946-F589-E7E8-E70E-69747F27E247}"/>
              </a:ext>
            </a:extLst>
          </p:cNvPr>
          <p:cNvSpPr>
            <a:spLocks noGrp="1"/>
          </p:cNvSpPr>
          <p:nvPr>
            <p:ph type="title"/>
          </p:nvPr>
        </p:nvSpPr>
        <p:spPr/>
        <p:txBody>
          <a:bodyPr/>
          <a:lstStyle/>
          <a:p>
            <a:r>
              <a:rPr lang="en-US" dirty="0"/>
              <a:t>“Cyberchondria”</a:t>
            </a:r>
          </a:p>
        </p:txBody>
      </p:sp>
      <p:sp>
        <p:nvSpPr>
          <p:cNvPr id="2" name="TextBox 1">
            <a:extLst>
              <a:ext uri="{FF2B5EF4-FFF2-40B4-BE49-F238E27FC236}">
                <a16:creationId xmlns:a16="http://schemas.microsoft.com/office/drawing/2014/main" id="{4B28FE00-CA65-739A-5EA8-C4A4529A5996}"/>
              </a:ext>
            </a:extLst>
          </p:cNvPr>
          <p:cNvSpPr txBox="1"/>
          <p:nvPr/>
        </p:nvSpPr>
        <p:spPr>
          <a:xfrm>
            <a:off x="4876800" y="5715000"/>
            <a:ext cx="6999491" cy="923330"/>
          </a:xfrm>
          <a:prstGeom prst="rect">
            <a:avLst/>
          </a:prstGeom>
          <a:noFill/>
        </p:spPr>
        <p:txBody>
          <a:bodyPr wrap="square" rtlCol="0">
            <a:spAutoFit/>
          </a:bodyPr>
          <a:lstStyle/>
          <a:p>
            <a:pPr algn="l"/>
            <a:r>
              <a:rPr lang="en-US" b="0" i="0" u="none" strike="noStrike" dirty="0">
                <a:solidFill>
                  <a:schemeClr val="tx2"/>
                </a:solidFill>
                <a:effectLst/>
                <a:latin typeface="+mn-lt"/>
              </a:rPr>
              <a:t>White RW, Horvitz E. Cyberchondria: studies of the escalation of medical concerns in web search. ACM Transactions on Information Systems (TOIS). 2009 Nov 30;27(4):1-37.</a:t>
            </a:r>
            <a:endParaRPr lang="en-US" dirty="0">
              <a:solidFill>
                <a:schemeClr val="tx2"/>
              </a:solidFill>
              <a:latin typeface="+mn-lt"/>
            </a:endParaRPr>
          </a:p>
        </p:txBody>
      </p:sp>
    </p:spTree>
    <p:extLst>
      <p:ext uri="{BB962C8B-B14F-4D97-AF65-F5344CB8AC3E}">
        <p14:creationId xmlns:p14="http://schemas.microsoft.com/office/powerpoint/2010/main" val="1219177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9BE6-7244-415F-D4C6-3FB2F26C8253}"/>
              </a:ext>
            </a:extLst>
          </p:cNvPr>
          <p:cNvSpPr>
            <a:spLocks noGrp="1"/>
          </p:cNvSpPr>
          <p:nvPr>
            <p:ph type="title"/>
          </p:nvPr>
        </p:nvSpPr>
        <p:spPr/>
        <p:txBody>
          <a:bodyPr/>
          <a:lstStyle/>
          <a:p>
            <a:r>
              <a:rPr lang="en-US" dirty="0"/>
              <a:t>Summary of manual vs. automatic correlations</a:t>
            </a:r>
          </a:p>
        </p:txBody>
      </p:sp>
      <p:pic>
        <p:nvPicPr>
          <p:cNvPr id="5" name="Picture 4">
            <a:extLst>
              <a:ext uri="{FF2B5EF4-FFF2-40B4-BE49-F238E27FC236}">
                <a16:creationId xmlns:a16="http://schemas.microsoft.com/office/drawing/2014/main" id="{D6B3C03E-879D-B49A-6B56-358C70DA963F}"/>
              </a:ext>
            </a:extLst>
          </p:cNvPr>
          <p:cNvPicPr>
            <a:picLocks noChangeAspect="1"/>
          </p:cNvPicPr>
          <p:nvPr/>
        </p:nvPicPr>
        <p:blipFill>
          <a:blip r:embed="rId2"/>
          <a:stretch>
            <a:fillRect/>
          </a:stretch>
        </p:blipFill>
        <p:spPr>
          <a:xfrm>
            <a:off x="2400300" y="1214192"/>
            <a:ext cx="7391400" cy="4946848"/>
          </a:xfrm>
          <a:prstGeom prst="rect">
            <a:avLst/>
          </a:prstGeom>
        </p:spPr>
      </p:pic>
    </p:spTree>
    <p:extLst>
      <p:ext uri="{BB962C8B-B14F-4D97-AF65-F5344CB8AC3E}">
        <p14:creationId xmlns:p14="http://schemas.microsoft.com/office/powerpoint/2010/main" val="2827384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D24099-E9D5-8C81-1E24-09456222962B}"/>
              </a:ext>
            </a:extLst>
          </p:cNvPr>
          <p:cNvSpPr>
            <a:spLocks noGrp="1"/>
          </p:cNvSpPr>
          <p:nvPr>
            <p:ph type="body" sz="quarter" idx="16"/>
          </p:nvPr>
        </p:nvSpPr>
        <p:spPr>
          <a:xfrm>
            <a:off x="381000" y="2324100"/>
            <a:ext cx="11430000" cy="1333500"/>
          </a:xfrm>
        </p:spPr>
        <p:txBody>
          <a:bodyPr anchor="t"/>
          <a:lstStyle/>
          <a:p>
            <a:r>
              <a:rPr lang="en-US" sz="4800" dirty="0"/>
              <a:t>7. </a:t>
            </a:r>
            <a:r>
              <a:rPr lang="en-US" sz="4800" dirty="0">
                <a:latin typeface="YaleNew" panose="02000602050000020003" pitchFamily="2" charset="77"/>
              </a:rPr>
              <a:t>New Subtask: Term Replacement</a:t>
            </a:r>
          </a:p>
        </p:txBody>
      </p:sp>
    </p:spTree>
    <p:extLst>
      <p:ext uri="{BB962C8B-B14F-4D97-AF65-F5344CB8AC3E}">
        <p14:creationId xmlns:p14="http://schemas.microsoft.com/office/powerpoint/2010/main" val="2400933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D855-6C31-F5E7-561A-31B02E0E260A}"/>
              </a:ext>
            </a:extLst>
          </p:cNvPr>
          <p:cNvSpPr>
            <a:spLocks noGrp="1"/>
          </p:cNvSpPr>
          <p:nvPr>
            <p:ph type="title"/>
          </p:nvPr>
        </p:nvSpPr>
        <p:spPr/>
        <p:txBody>
          <a:bodyPr/>
          <a:lstStyle/>
          <a:p>
            <a:r>
              <a:rPr lang="en-US" dirty="0"/>
              <a:t>PLABA 2024 @ TREC</a:t>
            </a:r>
          </a:p>
        </p:txBody>
      </p:sp>
      <p:pic>
        <p:nvPicPr>
          <p:cNvPr id="7" name="Picture 6" descr="A screenshot of a computer&#10;&#10;Description automatically generated">
            <a:extLst>
              <a:ext uri="{FF2B5EF4-FFF2-40B4-BE49-F238E27FC236}">
                <a16:creationId xmlns:a16="http://schemas.microsoft.com/office/drawing/2014/main" id="{781FC357-0CBB-7840-E341-AEF6178D41C5}"/>
              </a:ext>
            </a:extLst>
          </p:cNvPr>
          <p:cNvPicPr>
            <a:picLocks noChangeAspect="1"/>
          </p:cNvPicPr>
          <p:nvPr/>
        </p:nvPicPr>
        <p:blipFill>
          <a:blip r:embed="rId2"/>
          <a:stretch>
            <a:fillRect/>
          </a:stretch>
        </p:blipFill>
        <p:spPr>
          <a:xfrm>
            <a:off x="1452591" y="1715611"/>
            <a:ext cx="9286818" cy="2678581"/>
          </a:xfrm>
          <a:prstGeom prst="rect">
            <a:avLst/>
          </a:prstGeom>
          <a:effectLst>
            <a:outerShdw blurRad="172191" dist="38100" dir="2700000" algn="tl" rotWithShape="0">
              <a:prstClr val="black">
                <a:alpha val="40000"/>
              </a:prstClr>
            </a:outerShdw>
          </a:effectLst>
        </p:spPr>
      </p:pic>
      <p:sp>
        <p:nvSpPr>
          <p:cNvPr id="8" name="TextBox 7">
            <a:extLst>
              <a:ext uri="{FF2B5EF4-FFF2-40B4-BE49-F238E27FC236}">
                <a16:creationId xmlns:a16="http://schemas.microsoft.com/office/drawing/2014/main" id="{30832C83-4A5C-6FDD-A0B7-A2A428B6CB5C}"/>
              </a:ext>
            </a:extLst>
          </p:cNvPr>
          <p:cNvSpPr txBox="1"/>
          <p:nvPr/>
        </p:nvSpPr>
        <p:spPr>
          <a:xfrm>
            <a:off x="3373946" y="1241798"/>
            <a:ext cx="5444119"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2400" dirty="0">
                <a:solidFill>
                  <a:schemeClr val="tx2"/>
                </a:solidFill>
                <a:latin typeface="+mn-lt"/>
              </a:rPr>
              <a:t>New subtask: expert term replacement</a:t>
            </a:r>
          </a:p>
        </p:txBody>
      </p:sp>
      <p:sp>
        <p:nvSpPr>
          <p:cNvPr id="10" name="Rounded Rectangle 9">
            <a:extLst>
              <a:ext uri="{FF2B5EF4-FFF2-40B4-BE49-F238E27FC236}">
                <a16:creationId xmlns:a16="http://schemas.microsoft.com/office/drawing/2014/main" id="{2885D0CE-3019-2B81-2E91-CE5897C8D09A}"/>
              </a:ext>
            </a:extLst>
          </p:cNvPr>
          <p:cNvSpPr/>
          <p:nvPr/>
        </p:nvSpPr>
        <p:spPr>
          <a:xfrm>
            <a:off x="1600200" y="4936498"/>
            <a:ext cx="1981200" cy="685800"/>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Identify</a:t>
            </a:r>
          </a:p>
        </p:txBody>
      </p:sp>
      <p:sp>
        <p:nvSpPr>
          <p:cNvPr id="11" name="Rounded Rectangle 10">
            <a:extLst>
              <a:ext uri="{FF2B5EF4-FFF2-40B4-BE49-F238E27FC236}">
                <a16:creationId xmlns:a16="http://schemas.microsoft.com/office/drawing/2014/main" id="{0FA0D4B1-B63E-B80F-AE63-40A98624EA9B}"/>
              </a:ext>
            </a:extLst>
          </p:cNvPr>
          <p:cNvSpPr/>
          <p:nvPr/>
        </p:nvSpPr>
        <p:spPr>
          <a:xfrm>
            <a:off x="5105400" y="4960882"/>
            <a:ext cx="1981200" cy="685800"/>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Classify</a:t>
            </a:r>
          </a:p>
        </p:txBody>
      </p:sp>
      <p:sp>
        <p:nvSpPr>
          <p:cNvPr id="12" name="Rounded Rectangle 11">
            <a:extLst>
              <a:ext uri="{FF2B5EF4-FFF2-40B4-BE49-F238E27FC236}">
                <a16:creationId xmlns:a16="http://schemas.microsoft.com/office/drawing/2014/main" id="{54731353-C685-9FA3-91E0-34946A492BE8}"/>
              </a:ext>
            </a:extLst>
          </p:cNvPr>
          <p:cNvSpPr/>
          <p:nvPr/>
        </p:nvSpPr>
        <p:spPr>
          <a:xfrm>
            <a:off x="8595170" y="4960882"/>
            <a:ext cx="1981200" cy="685800"/>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Generate</a:t>
            </a:r>
          </a:p>
        </p:txBody>
      </p:sp>
      <p:sp>
        <p:nvSpPr>
          <p:cNvPr id="13" name="TextBox 12">
            <a:extLst>
              <a:ext uri="{FF2B5EF4-FFF2-40B4-BE49-F238E27FC236}">
                <a16:creationId xmlns:a16="http://schemas.microsoft.com/office/drawing/2014/main" id="{D7043A96-32EA-B61E-96BA-E2A29A7AD163}"/>
              </a:ext>
            </a:extLst>
          </p:cNvPr>
          <p:cNvSpPr txBox="1"/>
          <p:nvPr/>
        </p:nvSpPr>
        <p:spPr>
          <a:xfrm>
            <a:off x="3924300" y="5745323"/>
            <a:ext cx="4343400" cy="646331"/>
          </a:xfrm>
          <a:prstGeom prst="rect">
            <a:avLst/>
          </a:prstGeom>
          <a:noFill/>
        </p:spPr>
        <p:txBody>
          <a:bodyPr wrap="square" rtlCol="0">
            <a:spAutoFit/>
          </a:bodyPr>
          <a:lstStyle/>
          <a:p>
            <a:pPr algn="ctr"/>
            <a:r>
              <a:rPr lang="en-US" dirty="0">
                <a:solidFill>
                  <a:schemeClr val="tx2"/>
                </a:solidFill>
                <a:latin typeface="Andale Mono" panose="020B0509000000000004" pitchFamily="49" charset="0"/>
              </a:rPr>
              <a:t>{substitute, explain, generalize, exemplify, omit}</a:t>
            </a:r>
          </a:p>
        </p:txBody>
      </p:sp>
      <p:sp>
        <p:nvSpPr>
          <p:cNvPr id="14" name="Right Arrow 13">
            <a:extLst>
              <a:ext uri="{FF2B5EF4-FFF2-40B4-BE49-F238E27FC236}">
                <a16:creationId xmlns:a16="http://schemas.microsoft.com/office/drawing/2014/main" id="{B7D361FE-173A-D053-0FD8-91E1029F18BE}"/>
              </a:ext>
            </a:extLst>
          </p:cNvPr>
          <p:cNvSpPr/>
          <p:nvPr/>
        </p:nvSpPr>
        <p:spPr>
          <a:xfrm>
            <a:off x="3951065" y="5151382"/>
            <a:ext cx="800100" cy="30480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301FE2E7-4F5C-0C4B-424E-52E5B4242FE7}"/>
              </a:ext>
            </a:extLst>
          </p:cNvPr>
          <p:cNvSpPr/>
          <p:nvPr/>
        </p:nvSpPr>
        <p:spPr>
          <a:xfrm>
            <a:off x="7440835" y="5146347"/>
            <a:ext cx="800100" cy="30480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045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96E6-159E-4235-4FB9-8C57CA8A73EA}"/>
              </a:ext>
            </a:extLst>
          </p:cNvPr>
          <p:cNvSpPr>
            <a:spLocks noGrp="1"/>
          </p:cNvSpPr>
          <p:nvPr>
            <p:ph type="title"/>
          </p:nvPr>
        </p:nvSpPr>
        <p:spPr/>
        <p:txBody>
          <a:bodyPr/>
          <a:lstStyle/>
          <a:p>
            <a:r>
              <a:rPr lang="en-US" dirty="0"/>
              <a:t>Acknowledgements</a:t>
            </a:r>
          </a:p>
        </p:txBody>
      </p:sp>
      <p:sp>
        <p:nvSpPr>
          <p:cNvPr id="4" name="TextBox 3">
            <a:extLst>
              <a:ext uri="{FF2B5EF4-FFF2-40B4-BE49-F238E27FC236}">
                <a16:creationId xmlns:a16="http://schemas.microsoft.com/office/drawing/2014/main" id="{F527CD22-743E-DA33-3645-6A90E9C2B231}"/>
              </a:ext>
            </a:extLst>
          </p:cNvPr>
          <p:cNvSpPr txBox="1"/>
          <p:nvPr/>
        </p:nvSpPr>
        <p:spPr>
          <a:xfrm>
            <a:off x="909104" y="2835681"/>
            <a:ext cx="1234633" cy="369332"/>
          </a:xfrm>
          <a:prstGeom prst="rect">
            <a:avLst/>
          </a:prstGeom>
          <a:noFill/>
        </p:spPr>
        <p:txBody>
          <a:bodyPr wrap="none" rtlCol="0">
            <a:spAutoFit/>
          </a:bodyPr>
          <a:lstStyle/>
          <a:p>
            <a:r>
              <a:rPr lang="en-US" dirty="0">
                <a:solidFill>
                  <a:schemeClr val="bg1"/>
                </a:solidFill>
                <a:latin typeface="+mn-lt"/>
              </a:rPr>
              <a:t>Kush Attal</a:t>
            </a:r>
          </a:p>
        </p:txBody>
      </p:sp>
      <p:sp>
        <p:nvSpPr>
          <p:cNvPr id="6" name="TextBox 5">
            <a:extLst>
              <a:ext uri="{FF2B5EF4-FFF2-40B4-BE49-F238E27FC236}">
                <a16:creationId xmlns:a16="http://schemas.microsoft.com/office/drawing/2014/main" id="{4E93D0FB-2131-3675-6F9A-1628A3F1AAFD}"/>
              </a:ext>
            </a:extLst>
          </p:cNvPr>
          <p:cNvSpPr txBox="1"/>
          <p:nvPr/>
        </p:nvSpPr>
        <p:spPr>
          <a:xfrm>
            <a:off x="720091" y="3429000"/>
            <a:ext cx="4309110" cy="1200329"/>
          </a:xfrm>
          <a:prstGeom prst="rect">
            <a:avLst/>
          </a:prstGeom>
          <a:noFill/>
        </p:spPr>
        <p:txBody>
          <a:bodyPr wrap="square" rtlCol="0">
            <a:spAutoFit/>
          </a:bodyPr>
          <a:lstStyle/>
          <a:p>
            <a:r>
              <a:rPr lang="en-US" dirty="0">
                <a:solidFill>
                  <a:schemeClr val="bg1"/>
                </a:solidFill>
                <a:latin typeface="+mn-lt"/>
              </a:rPr>
              <a:t>This research was supported by the Intramural Research Program of the National Library of Medicine (NLM), National Institutes of Health.</a:t>
            </a:r>
          </a:p>
        </p:txBody>
      </p:sp>
      <p:sp>
        <p:nvSpPr>
          <p:cNvPr id="7" name="TextBox 6">
            <a:extLst>
              <a:ext uri="{FF2B5EF4-FFF2-40B4-BE49-F238E27FC236}">
                <a16:creationId xmlns:a16="http://schemas.microsoft.com/office/drawing/2014/main" id="{87F752F3-8852-00E9-4361-9CD8EBA64423}"/>
              </a:ext>
            </a:extLst>
          </p:cNvPr>
          <p:cNvSpPr txBox="1"/>
          <p:nvPr/>
        </p:nvSpPr>
        <p:spPr>
          <a:xfrm>
            <a:off x="4866802" y="779130"/>
            <a:ext cx="7009982" cy="5755422"/>
          </a:xfrm>
          <a:prstGeom prst="rect">
            <a:avLst/>
          </a:prstGeom>
          <a:noFill/>
        </p:spPr>
        <p:txBody>
          <a:bodyPr wrap="square" rtlCol="0">
            <a:spAutoFit/>
          </a:bodyPr>
          <a:lstStyle/>
          <a:p>
            <a:pPr marL="457200" indent="-457200">
              <a:spcAft>
                <a:spcPts val="1200"/>
              </a:spcAft>
            </a:pPr>
            <a:r>
              <a:rPr lang="en-US" sz="1400" b="0" i="0" u="none" strike="noStrike" dirty="0">
                <a:solidFill>
                  <a:schemeClr val="bg1"/>
                </a:solidFill>
                <a:effectLst/>
                <a:latin typeface="+mn-lt"/>
              </a:rPr>
              <a:t>Attal, K., Ondov, B. and Demner-Fushman, D., 2023. A dataset for plain language adaptation of biomedical abstracts. Scientific Data, 10(1), p.8.</a:t>
            </a:r>
          </a:p>
          <a:p>
            <a:pPr marL="457200" indent="-457200">
              <a:spcAft>
                <a:spcPts val="1200"/>
              </a:spcAft>
            </a:pPr>
            <a:r>
              <a:rPr lang="en-US" sz="1400" b="0" i="0" u="none" strike="noStrike" dirty="0">
                <a:solidFill>
                  <a:schemeClr val="bg1"/>
                </a:solidFill>
                <a:effectLst/>
                <a:latin typeface="+mn-lt"/>
              </a:rPr>
              <a:t>Berkman, N.D., Sheridan, S.L., Donahue, K.E., Halpern, D.J. and Crotty, K., 2011. Low health literacy and health outcomes: an updated systematic review. Annals of internal medicine, 155(2), pp.97-107.</a:t>
            </a:r>
          </a:p>
          <a:p>
            <a:pPr marL="457200" indent="-457200">
              <a:spcAft>
                <a:spcPts val="1200"/>
              </a:spcAft>
            </a:pPr>
            <a:r>
              <a:rPr lang="en-US" sz="1400" b="0" i="0" u="none" strike="noStrike" dirty="0" err="1">
                <a:solidFill>
                  <a:schemeClr val="bg1"/>
                </a:solidFill>
                <a:effectLst/>
                <a:latin typeface="+mn-lt"/>
              </a:rPr>
              <a:t>Artetxe</a:t>
            </a:r>
            <a:r>
              <a:rPr lang="en-US" sz="1400" b="0" i="0" u="none" strike="noStrike" dirty="0">
                <a:solidFill>
                  <a:schemeClr val="bg1"/>
                </a:solidFill>
                <a:effectLst/>
                <a:latin typeface="+mn-lt"/>
              </a:rPr>
              <a:t>, M. and </a:t>
            </a:r>
            <a:r>
              <a:rPr lang="en-US" sz="1400" b="0" i="0" u="none" strike="noStrike" dirty="0" err="1">
                <a:solidFill>
                  <a:schemeClr val="bg1"/>
                </a:solidFill>
                <a:effectLst/>
                <a:latin typeface="+mn-lt"/>
              </a:rPr>
              <a:t>Schwenk</a:t>
            </a:r>
            <a:r>
              <a:rPr lang="en-US" sz="1400" b="0" i="0" u="none" strike="noStrike" dirty="0">
                <a:solidFill>
                  <a:schemeClr val="bg1"/>
                </a:solidFill>
                <a:effectLst/>
                <a:latin typeface="+mn-lt"/>
              </a:rPr>
              <a:t>, H., 2019. Massively Multilingual Sentence Embeddings for Zero-Shot Cross-Lingual Transfer and Beyond. Transactions of the Association for Computational Linguistics, 7, pp.597-610.</a:t>
            </a:r>
          </a:p>
          <a:p>
            <a:pPr marL="457200" indent="-457200">
              <a:spcAft>
                <a:spcPts val="1200"/>
              </a:spcAft>
            </a:pPr>
            <a:r>
              <a:rPr lang="en-US" sz="1400" b="0" i="0" u="none" strike="noStrike" dirty="0">
                <a:solidFill>
                  <a:schemeClr val="bg1"/>
                </a:solidFill>
                <a:effectLst/>
                <a:latin typeface="+mn-lt"/>
              </a:rPr>
              <a:t>Ondov, B., Attal, K. and Demner-Fushman, D., 2022. A survey of automated methods for biomedical text simplification. Journal of the American Medical Informatics Association, 29(11), pp.1976-1988.</a:t>
            </a:r>
          </a:p>
          <a:p>
            <a:pPr marL="457200" indent="-457200">
              <a:spcAft>
                <a:spcPts val="1200"/>
              </a:spcAft>
            </a:pPr>
            <a:r>
              <a:rPr lang="en-US" sz="1400" b="0" i="0" u="none" strike="noStrike" dirty="0">
                <a:solidFill>
                  <a:schemeClr val="bg1"/>
                </a:solidFill>
                <a:effectLst/>
                <a:latin typeface="+mn-lt"/>
              </a:rPr>
              <a:t>Qi, P., Zhang, Y., Zhang, Y., Bolton, J. and Manning, C.D., 2020, July. Stanza: A Python Natural Language Processing Toolkit for Many Human Languages. In Proceedings of the 58th Annual Meeting of the Association for Computational Linguistics: System Demonstrations (pp. 101-108).</a:t>
            </a:r>
          </a:p>
          <a:p>
            <a:pPr marL="457200" indent="-457200">
              <a:spcAft>
                <a:spcPts val="1200"/>
              </a:spcAft>
            </a:pPr>
            <a:r>
              <a:rPr lang="en-US" sz="1400" b="0" i="0" u="none" strike="noStrike" dirty="0">
                <a:solidFill>
                  <a:schemeClr val="bg1"/>
                </a:solidFill>
                <a:effectLst/>
                <a:latin typeface="+mn-lt"/>
              </a:rPr>
              <a:t>Thompson, B. and Koehn, P., 2019, November. </a:t>
            </a:r>
            <a:r>
              <a:rPr lang="en-US" sz="1400" b="0" i="0" u="none" strike="noStrike" dirty="0" err="1">
                <a:solidFill>
                  <a:schemeClr val="bg1"/>
                </a:solidFill>
                <a:effectLst/>
                <a:latin typeface="+mn-lt"/>
              </a:rPr>
              <a:t>Vecalign</a:t>
            </a:r>
            <a:r>
              <a:rPr lang="en-US" sz="1400" b="0" i="0" u="none" strike="noStrike" dirty="0">
                <a:solidFill>
                  <a:schemeClr val="bg1"/>
                </a:solidFill>
                <a:effectLst/>
                <a:latin typeface="+mn-lt"/>
              </a:rPr>
              <a:t>: Improved sentence alignment in linear time and space. In Proceedings of the 2019 conference on empirical methods in natural language processing and the 9th international joint conference on natural language processing (EMNLP-IJCNLP), pp.1342-1348.</a:t>
            </a:r>
          </a:p>
          <a:p>
            <a:pPr marL="457200" indent="-457200">
              <a:spcAft>
                <a:spcPts val="1200"/>
              </a:spcAft>
            </a:pPr>
            <a:r>
              <a:rPr lang="en-US" sz="1400" b="0" i="0" u="none" strike="noStrike" dirty="0">
                <a:solidFill>
                  <a:schemeClr val="bg1"/>
                </a:solidFill>
                <a:effectLst/>
                <a:latin typeface="+mn-lt"/>
              </a:rPr>
              <a:t>White, R.W. and Horvitz, E., 2009. Cyberchondria: studies of the escalation of medical concerns in web search. ACM Transactions on Information Systems (TOIS), 27(4), pp.1-37.</a:t>
            </a:r>
          </a:p>
        </p:txBody>
      </p:sp>
      <p:pic>
        <p:nvPicPr>
          <p:cNvPr id="13" name="Picture 12">
            <a:extLst>
              <a:ext uri="{FF2B5EF4-FFF2-40B4-BE49-F238E27FC236}">
                <a16:creationId xmlns:a16="http://schemas.microsoft.com/office/drawing/2014/main" id="{F9745B49-C677-4D44-9C81-38A9EA77A03C}"/>
              </a:ext>
            </a:extLst>
          </p:cNvPr>
          <p:cNvPicPr>
            <a:picLocks noChangeAspect="1"/>
          </p:cNvPicPr>
          <p:nvPr/>
        </p:nvPicPr>
        <p:blipFill>
          <a:blip r:embed="rId2"/>
          <a:stretch>
            <a:fillRect/>
          </a:stretch>
        </p:blipFill>
        <p:spPr>
          <a:xfrm>
            <a:off x="858653" y="1371600"/>
            <a:ext cx="1332280" cy="1332280"/>
          </a:xfrm>
          <a:prstGeom prst="rect">
            <a:avLst/>
          </a:prstGeom>
        </p:spPr>
      </p:pic>
      <p:sp>
        <p:nvSpPr>
          <p:cNvPr id="14" name="TextBox 13">
            <a:extLst>
              <a:ext uri="{FF2B5EF4-FFF2-40B4-BE49-F238E27FC236}">
                <a16:creationId xmlns:a16="http://schemas.microsoft.com/office/drawing/2014/main" id="{FA60C2E9-A7EB-3571-FE3F-83C0DF56CC4F}"/>
              </a:ext>
            </a:extLst>
          </p:cNvPr>
          <p:cNvSpPr txBox="1"/>
          <p:nvPr/>
        </p:nvSpPr>
        <p:spPr>
          <a:xfrm>
            <a:off x="2858538" y="2697182"/>
            <a:ext cx="1619353" cy="646331"/>
          </a:xfrm>
          <a:prstGeom prst="rect">
            <a:avLst/>
          </a:prstGeom>
          <a:noFill/>
        </p:spPr>
        <p:txBody>
          <a:bodyPr wrap="square" rtlCol="0">
            <a:spAutoFit/>
          </a:bodyPr>
          <a:lstStyle/>
          <a:p>
            <a:pPr algn="ctr"/>
            <a:r>
              <a:rPr lang="en-US" dirty="0">
                <a:solidFill>
                  <a:schemeClr val="bg1"/>
                </a:solidFill>
                <a:latin typeface="+mn-lt"/>
              </a:rPr>
              <a:t>Dina </a:t>
            </a:r>
            <a:r>
              <a:rPr lang="en-US" dirty="0" err="1">
                <a:solidFill>
                  <a:schemeClr val="bg1"/>
                </a:solidFill>
                <a:latin typeface="+mn-lt"/>
              </a:rPr>
              <a:t>Demner</a:t>
            </a:r>
            <a:r>
              <a:rPr lang="en-US" dirty="0">
                <a:solidFill>
                  <a:schemeClr val="bg1"/>
                </a:solidFill>
                <a:latin typeface="+mn-lt"/>
              </a:rPr>
              <a:t>-</a:t>
            </a:r>
          </a:p>
          <a:p>
            <a:pPr algn="ctr"/>
            <a:r>
              <a:rPr lang="en-US" dirty="0" err="1">
                <a:solidFill>
                  <a:schemeClr val="bg1"/>
                </a:solidFill>
                <a:latin typeface="+mn-lt"/>
              </a:rPr>
              <a:t>Fushman</a:t>
            </a:r>
            <a:endParaRPr lang="en-US" dirty="0">
              <a:solidFill>
                <a:schemeClr val="bg1"/>
              </a:solidFill>
              <a:latin typeface="+mn-lt"/>
            </a:endParaRPr>
          </a:p>
        </p:txBody>
      </p:sp>
      <p:pic>
        <p:nvPicPr>
          <p:cNvPr id="18" name="Picture 17">
            <a:extLst>
              <a:ext uri="{FF2B5EF4-FFF2-40B4-BE49-F238E27FC236}">
                <a16:creationId xmlns:a16="http://schemas.microsoft.com/office/drawing/2014/main" id="{4251E0D8-8E3D-4843-FBA8-49357D1907B0}"/>
              </a:ext>
            </a:extLst>
          </p:cNvPr>
          <p:cNvPicPr>
            <a:picLocks noChangeAspect="1"/>
          </p:cNvPicPr>
          <p:nvPr/>
        </p:nvPicPr>
        <p:blipFill>
          <a:blip r:embed="rId3"/>
          <a:stretch>
            <a:fillRect/>
          </a:stretch>
        </p:blipFill>
        <p:spPr>
          <a:xfrm>
            <a:off x="3002075" y="1371600"/>
            <a:ext cx="1332280" cy="1332280"/>
          </a:xfrm>
          <a:prstGeom prst="rect">
            <a:avLst/>
          </a:prstGeom>
        </p:spPr>
      </p:pic>
      <p:pic>
        <p:nvPicPr>
          <p:cNvPr id="3" name="Picture 2">
            <a:extLst>
              <a:ext uri="{FF2B5EF4-FFF2-40B4-BE49-F238E27FC236}">
                <a16:creationId xmlns:a16="http://schemas.microsoft.com/office/drawing/2014/main" id="{79BF2525-16AA-3807-308C-3F437B9ADCD0}"/>
              </a:ext>
            </a:extLst>
          </p:cNvPr>
          <p:cNvPicPr>
            <a:picLocks noChangeAspect="1"/>
          </p:cNvPicPr>
          <p:nvPr/>
        </p:nvPicPr>
        <p:blipFill rotWithShape="1">
          <a:blip r:embed="rId4"/>
          <a:srcRect l="4221" t="41446" r="17261"/>
          <a:stretch/>
        </p:blipFill>
        <p:spPr>
          <a:xfrm>
            <a:off x="1219200" y="4942994"/>
            <a:ext cx="2873170" cy="1071328"/>
          </a:xfrm>
          <a:prstGeom prst="rect">
            <a:avLst/>
          </a:prstGeom>
        </p:spPr>
      </p:pic>
      <p:sp>
        <p:nvSpPr>
          <p:cNvPr id="5" name="TextBox 4">
            <a:extLst>
              <a:ext uri="{FF2B5EF4-FFF2-40B4-BE49-F238E27FC236}">
                <a16:creationId xmlns:a16="http://schemas.microsoft.com/office/drawing/2014/main" id="{3C993BEB-8A0E-6E2E-81BD-4AC44A3EBE86}"/>
              </a:ext>
            </a:extLst>
          </p:cNvPr>
          <p:cNvSpPr txBox="1"/>
          <p:nvPr/>
        </p:nvSpPr>
        <p:spPr>
          <a:xfrm>
            <a:off x="10428864" y="323448"/>
            <a:ext cx="1364476" cy="369332"/>
          </a:xfrm>
          <a:prstGeom prst="rect">
            <a:avLst/>
          </a:prstGeom>
          <a:noFill/>
        </p:spPr>
        <p:txBody>
          <a:bodyPr wrap="none" rtlCol="0">
            <a:spAutoFit/>
          </a:bodyPr>
          <a:lstStyle/>
          <a:p>
            <a:pPr algn="l"/>
            <a:r>
              <a:rPr lang="en-US" dirty="0">
                <a:solidFill>
                  <a:schemeClr val="bg1"/>
                </a:solidFill>
                <a:latin typeface="+mn-lt"/>
              </a:rPr>
              <a:t>References</a:t>
            </a:r>
          </a:p>
        </p:txBody>
      </p:sp>
    </p:spTree>
    <p:extLst>
      <p:ext uri="{BB962C8B-B14F-4D97-AF65-F5344CB8AC3E}">
        <p14:creationId xmlns:p14="http://schemas.microsoft.com/office/powerpoint/2010/main" val="210728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application&#10;&#10;Description automatically generated">
            <a:extLst>
              <a:ext uri="{FF2B5EF4-FFF2-40B4-BE49-F238E27FC236}">
                <a16:creationId xmlns:a16="http://schemas.microsoft.com/office/drawing/2014/main" id="{FE0B041C-B02B-854F-88EE-B48DFDA00FE9}"/>
              </a:ext>
            </a:extLst>
          </p:cNvPr>
          <p:cNvPicPr>
            <a:picLocks noChangeAspect="1"/>
          </p:cNvPicPr>
          <p:nvPr/>
        </p:nvPicPr>
        <p:blipFill>
          <a:blip r:embed="rId2"/>
          <a:stretch>
            <a:fillRect/>
          </a:stretch>
        </p:blipFill>
        <p:spPr>
          <a:xfrm>
            <a:off x="502596" y="-36126"/>
            <a:ext cx="5593404" cy="685800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3541CB7-F10A-B440-B328-2DB073ED5791}"/>
              </a:ext>
            </a:extLst>
          </p:cNvPr>
          <p:cNvPicPr>
            <a:picLocks noChangeAspect="1"/>
          </p:cNvPicPr>
          <p:nvPr/>
        </p:nvPicPr>
        <p:blipFill>
          <a:blip r:embed="rId3"/>
          <a:stretch>
            <a:fillRect/>
          </a:stretch>
        </p:blipFill>
        <p:spPr>
          <a:xfrm>
            <a:off x="6096000" y="-36126"/>
            <a:ext cx="5593404" cy="6858000"/>
          </a:xfrm>
          <a:prstGeom prst="rect">
            <a:avLst/>
          </a:prstGeom>
        </p:spPr>
      </p:pic>
    </p:spTree>
    <p:extLst>
      <p:ext uri="{BB962C8B-B14F-4D97-AF65-F5344CB8AC3E}">
        <p14:creationId xmlns:p14="http://schemas.microsoft.com/office/powerpoint/2010/main" val="2727828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ument 7">
            <a:extLst>
              <a:ext uri="{FF2B5EF4-FFF2-40B4-BE49-F238E27FC236}">
                <a16:creationId xmlns:a16="http://schemas.microsoft.com/office/drawing/2014/main" id="{56941892-D9D9-31B9-AF57-FD3D6CF1CEF9}"/>
              </a:ext>
            </a:extLst>
          </p:cNvPr>
          <p:cNvSpPr/>
          <p:nvPr/>
        </p:nvSpPr>
        <p:spPr>
          <a:xfrm>
            <a:off x="990600" y="2819400"/>
            <a:ext cx="4066572" cy="2689262"/>
          </a:xfrm>
          <a:prstGeom prst="flowChartDocumen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rPr>
              <a:t>…evaluate best-corrected VA (BCVA) at 1, 2, 3, 6, 9, and 12 months after vitrectomy…best-corrected visual acuity significantly improved over time (P &lt; 0.001), and the improvement correlated with EZ-RPE thickness (r = -0.45, P = 0.021)…</a:t>
            </a:r>
          </a:p>
        </p:txBody>
      </p:sp>
      <p:sp>
        <p:nvSpPr>
          <p:cNvPr id="10" name="TextBox 9">
            <a:extLst>
              <a:ext uri="{FF2B5EF4-FFF2-40B4-BE49-F238E27FC236}">
                <a16:creationId xmlns:a16="http://schemas.microsoft.com/office/drawing/2014/main" id="{9E6AF969-F8B0-98A7-8961-578ACADC6780}"/>
              </a:ext>
            </a:extLst>
          </p:cNvPr>
          <p:cNvSpPr txBox="1"/>
          <p:nvPr/>
        </p:nvSpPr>
        <p:spPr>
          <a:xfrm>
            <a:off x="1056189" y="2482548"/>
            <a:ext cx="1689886" cy="369332"/>
          </a:xfrm>
          <a:prstGeom prst="rect">
            <a:avLst/>
          </a:prstGeom>
          <a:noFill/>
        </p:spPr>
        <p:txBody>
          <a:bodyPr wrap="none" rtlCol="0">
            <a:spAutoFit/>
          </a:bodyPr>
          <a:lstStyle/>
          <a:p>
            <a:r>
              <a:rPr lang="en-US" dirty="0"/>
              <a:t>PMID 26943151</a:t>
            </a:r>
          </a:p>
        </p:txBody>
      </p:sp>
      <p:sp>
        <p:nvSpPr>
          <p:cNvPr id="3" name="Document 2">
            <a:extLst>
              <a:ext uri="{FF2B5EF4-FFF2-40B4-BE49-F238E27FC236}">
                <a16:creationId xmlns:a16="http://schemas.microsoft.com/office/drawing/2014/main" id="{4C59BB31-F2EA-742D-9305-525CAD4A5317}"/>
              </a:ext>
            </a:extLst>
          </p:cNvPr>
          <p:cNvSpPr/>
          <p:nvPr/>
        </p:nvSpPr>
        <p:spPr>
          <a:xfrm>
            <a:off x="7816598" y="678853"/>
            <a:ext cx="3310360" cy="2419108"/>
          </a:xfrm>
          <a:prstGeom prst="flowChartDocumen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rPr>
              <a:t>…at 1 day, 2 months, and last follow-up examination…visual recovery after retinal reattachment was most dependent on macular involvement…</a:t>
            </a:r>
          </a:p>
        </p:txBody>
      </p:sp>
      <p:sp>
        <p:nvSpPr>
          <p:cNvPr id="4" name="Document 3">
            <a:extLst>
              <a:ext uri="{FF2B5EF4-FFF2-40B4-BE49-F238E27FC236}">
                <a16:creationId xmlns:a16="http://schemas.microsoft.com/office/drawing/2014/main" id="{8CBD4B26-84C8-BEFA-04BE-0B848443207A}"/>
              </a:ext>
            </a:extLst>
          </p:cNvPr>
          <p:cNvSpPr/>
          <p:nvPr/>
        </p:nvSpPr>
        <p:spPr>
          <a:xfrm>
            <a:off x="5791200" y="3589821"/>
            <a:ext cx="4265910" cy="2849301"/>
          </a:xfrm>
          <a:prstGeom prst="flowChartDocumen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rPr>
              <a:t>…the mean CDVA (</a:t>
            </a:r>
            <a:r>
              <a:rPr lang="en-US" dirty="0" err="1">
                <a:solidFill>
                  <a:schemeClr val="bg1"/>
                </a:solidFill>
                <a:effectLst/>
              </a:rPr>
              <a:t>logMAR</a:t>
            </a:r>
            <a:r>
              <a:rPr lang="en-US" dirty="0">
                <a:solidFill>
                  <a:schemeClr val="bg1"/>
                </a:solidFill>
                <a:effectLst/>
              </a:rPr>
              <a:t>) improved significantly from 1.35 ± 1.38 to 0.29 ± 0.37 at 6 weeks and remained stable at 12 months postoperatively in </a:t>
            </a:r>
            <a:r>
              <a:rPr lang="en-US" dirty="0" err="1">
                <a:solidFill>
                  <a:schemeClr val="bg1"/>
                </a:solidFill>
                <a:effectLst/>
              </a:rPr>
              <a:t>monofocal</a:t>
            </a:r>
            <a:r>
              <a:rPr lang="en-US" dirty="0">
                <a:solidFill>
                  <a:schemeClr val="bg1"/>
                </a:solidFill>
                <a:effectLst/>
              </a:rPr>
              <a:t> eyes (P = .001) and from 1.16 ± 1.2 to 0.37 ± 0.29 (6 weeks) and 0.20 ± 0.36 (12 months) in </a:t>
            </a:r>
            <a:r>
              <a:rPr lang="en-US" dirty="0" err="1">
                <a:solidFill>
                  <a:schemeClr val="bg1"/>
                </a:solidFill>
                <a:effectLst/>
              </a:rPr>
              <a:t>mIOL</a:t>
            </a:r>
            <a:r>
              <a:rPr lang="en-US" dirty="0">
                <a:solidFill>
                  <a:schemeClr val="bg1"/>
                </a:solidFill>
                <a:effectLst/>
              </a:rPr>
              <a:t> eyes (P = .001)…</a:t>
            </a:r>
          </a:p>
        </p:txBody>
      </p:sp>
      <p:sp>
        <p:nvSpPr>
          <p:cNvPr id="5" name="TextBox 4">
            <a:extLst>
              <a:ext uri="{FF2B5EF4-FFF2-40B4-BE49-F238E27FC236}">
                <a16:creationId xmlns:a16="http://schemas.microsoft.com/office/drawing/2014/main" id="{D9E8247E-DC0F-90B0-6DB4-8C76395157C9}"/>
              </a:ext>
            </a:extLst>
          </p:cNvPr>
          <p:cNvSpPr txBox="1"/>
          <p:nvPr/>
        </p:nvSpPr>
        <p:spPr>
          <a:xfrm>
            <a:off x="5791200" y="3243440"/>
            <a:ext cx="1689886" cy="369332"/>
          </a:xfrm>
          <a:prstGeom prst="rect">
            <a:avLst/>
          </a:prstGeom>
          <a:noFill/>
        </p:spPr>
        <p:txBody>
          <a:bodyPr wrap="none" rtlCol="0">
            <a:spAutoFit/>
          </a:bodyPr>
          <a:lstStyle/>
          <a:p>
            <a:r>
              <a:rPr lang="en-US" dirty="0"/>
              <a:t>PMID 33974368</a:t>
            </a:r>
          </a:p>
        </p:txBody>
      </p:sp>
      <p:sp>
        <p:nvSpPr>
          <p:cNvPr id="6" name="TextBox 5">
            <a:extLst>
              <a:ext uri="{FF2B5EF4-FFF2-40B4-BE49-F238E27FC236}">
                <a16:creationId xmlns:a16="http://schemas.microsoft.com/office/drawing/2014/main" id="{1A9182FA-8932-349F-5B90-BBBEA0D8225D}"/>
              </a:ext>
            </a:extLst>
          </p:cNvPr>
          <p:cNvSpPr txBox="1"/>
          <p:nvPr/>
        </p:nvSpPr>
        <p:spPr>
          <a:xfrm>
            <a:off x="7816598" y="321107"/>
            <a:ext cx="1689886" cy="369332"/>
          </a:xfrm>
          <a:prstGeom prst="rect">
            <a:avLst/>
          </a:prstGeom>
          <a:noFill/>
        </p:spPr>
        <p:txBody>
          <a:bodyPr wrap="none" rtlCol="0">
            <a:spAutoFit/>
          </a:bodyPr>
          <a:lstStyle/>
          <a:p>
            <a:r>
              <a:rPr lang="en-US" dirty="0"/>
              <a:t>PMID 17011955</a:t>
            </a:r>
          </a:p>
        </p:txBody>
      </p:sp>
      <p:pic>
        <p:nvPicPr>
          <p:cNvPr id="7" name="Picture 6">
            <a:extLst>
              <a:ext uri="{FF2B5EF4-FFF2-40B4-BE49-F238E27FC236}">
                <a16:creationId xmlns:a16="http://schemas.microsoft.com/office/drawing/2014/main" id="{B45A9335-20AF-C474-9AE1-5AEE9D6E25B8}"/>
              </a:ext>
            </a:extLst>
          </p:cNvPr>
          <p:cNvPicPr>
            <a:picLocks noChangeAspect="1"/>
          </p:cNvPicPr>
          <p:nvPr/>
        </p:nvPicPr>
        <p:blipFill>
          <a:blip r:embed="rId2"/>
          <a:srcRect/>
          <a:stretch/>
        </p:blipFill>
        <p:spPr>
          <a:xfrm>
            <a:off x="491431" y="276229"/>
            <a:ext cx="2819401" cy="1612178"/>
          </a:xfrm>
          <a:prstGeom prst="rect">
            <a:avLst/>
          </a:prstGeom>
          <a:effectLst>
            <a:outerShdw blurRad="521236" dist="38100" dir="2700000" algn="tl" rotWithShape="0">
              <a:prstClr val="black">
                <a:alpha val="40000"/>
              </a:prstClr>
            </a:outerShdw>
          </a:effectLst>
        </p:spPr>
      </p:pic>
      <p:sp>
        <p:nvSpPr>
          <p:cNvPr id="2" name="TextBox 1">
            <a:extLst>
              <a:ext uri="{FF2B5EF4-FFF2-40B4-BE49-F238E27FC236}">
                <a16:creationId xmlns:a16="http://schemas.microsoft.com/office/drawing/2014/main" id="{D16002C6-773D-78AF-410E-6A10C6B59EA2}"/>
              </a:ext>
            </a:extLst>
          </p:cNvPr>
          <p:cNvSpPr txBox="1"/>
          <p:nvPr/>
        </p:nvSpPr>
        <p:spPr>
          <a:xfrm>
            <a:off x="1551866" y="942457"/>
            <a:ext cx="5001334" cy="1200329"/>
          </a:xfrm>
          <a:prstGeom prst="rect">
            <a:avLst/>
          </a:prstGeom>
          <a:solidFill>
            <a:schemeClr val="bg1"/>
          </a:solidFill>
          <a:effectLst>
            <a:outerShdw blurRad="204133" dist="38100" dir="2700000" algn="tl" rotWithShape="0">
              <a:prstClr val="black">
                <a:alpha val="40000"/>
              </a:prstClr>
            </a:outerShdw>
          </a:effectLst>
        </p:spPr>
        <p:txBody>
          <a:bodyPr wrap="square" rtlCol="0">
            <a:spAutoFit/>
          </a:bodyPr>
          <a:lstStyle/>
          <a:p>
            <a:r>
              <a:rPr lang="en-US" sz="2400" dirty="0">
                <a:latin typeface="Courier New" panose="02070309020205020404" pitchFamily="49" charset="0"/>
                <a:cs typeface="Courier New" panose="02070309020205020404" pitchFamily="49" charset="0"/>
              </a:rPr>
              <a:t>How long will it take to achieve good vision after retina detachment surgery?</a:t>
            </a:r>
          </a:p>
        </p:txBody>
      </p:sp>
    </p:spTree>
    <p:extLst>
      <p:ext uri="{BB962C8B-B14F-4D97-AF65-F5344CB8AC3E}">
        <p14:creationId xmlns:p14="http://schemas.microsoft.com/office/powerpoint/2010/main" val="27218495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3" grpId="0" animBg="1"/>
      <p:bldP spid="4" grpId="0" animBg="1"/>
      <p:bldP spid="5" grpId="0"/>
      <p:bldP spid="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ument 7">
            <a:extLst>
              <a:ext uri="{FF2B5EF4-FFF2-40B4-BE49-F238E27FC236}">
                <a16:creationId xmlns:a16="http://schemas.microsoft.com/office/drawing/2014/main" id="{56941892-D9D9-31B9-AF57-FD3D6CF1CEF9}"/>
              </a:ext>
            </a:extLst>
          </p:cNvPr>
          <p:cNvSpPr/>
          <p:nvPr/>
        </p:nvSpPr>
        <p:spPr>
          <a:xfrm>
            <a:off x="990600" y="2133600"/>
            <a:ext cx="4066572" cy="2689262"/>
          </a:xfrm>
          <a:prstGeom prst="flowChartDocumen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rPr>
              <a:t>…evaluate best-corrected VA (BCVA) at 1, 2, 3, 6, 9, and 12 months after vitrectomy…best-corrected visual acuity significantly improved over time (P &lt; 0.001), and the improvement correlated with EZ-RPE thickness (r = -0.45, P = 0.021)…</a:t>
            </a:r>
          </a:p>
        </p:txBody>
      </p:sp>
      <p:sp>
        <p:nvSpPr>
          <p:cNvPr id="10" name="TextBox 9">
            <a:extLst>
              <a:ext uri="{FF2B5EF4-FFF2-40B4-BE49-F238E27FC236}">
                <a16:creationId xmlns:a16="http://schemas.microsoft.com/office/drawing/2014/main" id="{9E6AF969-F8B0-98A7-8961-578ACADC6780}"/>
              </a:ext>
            </a:extLst>
          </p:cNvPr>
          <p:cNvSpPr txBox="1"/>
          <p:nvPr/>
        </p:nvSpPr>
        <p:spPr>
          <a:xfrm>
            <a:off x="1056189" y="1796748"/>
            <a:ext cx="1689886" cy="369332"/>
          </a:xfrm>
          <a:prstGeom prst="rect">
            <a:avLst/>
          </a:prstGeom>
          <a:noFill/>
        </p:spPr>
        <p:txBody>
          <a:bodyPr wrap="none" rtlCol="0">
            <a:spAutoFit/>
          </a:bodyPr>
          <a:lstStyle/>
          <a:p>
            <a:r>
              <a:rPr lang="en-US" dirty="0"/>
              <a:t>PMID 26943151</a:t>
            </a:r>
          </a:p>
        </p:txBody>
      </p:sp>
      <p:sp>
        <p:nvSpPr>
          <p:cNvPr id="17" name="Document 16">
            <a:extLst>
              <a:ext uri="{FF2B5EF4-FFF2-40B4-BE49-F238E27FC236}">
                <a16:creationId xmlns:a16="http://schemas.microsoft.com/office/drawing/2014/main" id="{45E3B161-D888-912E-F4A3-50EF4652A574}"/>
              </a:ext>
            </a:extLst>
          </p:cNvPr>
          <p:cNvSpPr/>
          <p:nvPr/>
        </p:nvSpPr>
        <p:spPr>
          <a:xfrm>
            <a:off x="6906228" y="2133600"/>
            <a:ext cx="4076468" cy="2971799"/>
          </a:xfrm>
          <a:prstGeom prst="flowChartDocumen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effectLst/>
              </a:rPr>
              <a:t>…used standard eyesight charts to measure vision clarity (with glasses or contacts if needed) at 1, 2, 3, 6, 9, and 12 months…vision improved over time, and the improvement corresponded with thickness of a particular layer of the retina called the ellipsoid zone-retinal pigment epithelium (EZ-RPE)…</a:t>
            </a:r>
          </a:p>
        </p:txBody>
      </p:sp>
      <p:sp>
        <p:nvSpPr>
          <p:cNvPr id="19" name="Right Arrow 18">
            <a:extLst>
              <a:ext uri="{FF2B5EF4-FFF2-40B4-BE49-F238E27FC236}">
                <a16:creationId xmlns:a16="http://schemas.microsoft.com/office/drawing/2014/main" id="{CEC40D2E-7621-46A4-FB8F-1A574EFA984B}"/>
              </a:ext>
            </a:extLst>
          </p:cNvPr>
          <p:cNvSpPr/>
          <p:nvPr/>
        </p:nvSpPr>
        <p:spPr>
          <a:xfrm>
            <a:off x="5715000" y="2514600"/>
            <a:ext cx="533400" cy="167640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F8E13664-455F-2EDD-9B17-6A9D2D2DC0A8}"/>
              </a:ext>
            </a:extLst>
          </p:cNvPr>
          <p:cNvSpPr>
            <a:spLocks noGrp="1"/>
          </p:cNvSpPr>
          <p:nvPr>
            <p:ph type="title"/>
          </p:nvPr>
        </p:nvSpPr>
        <p:spPr/>
        <p:txBody>
          <a:bodyPr/>
          <a:lstStyle/>
          <a:p>
            <a:r>
              <a:rPr lang="en-US" dirty="0"/>
              <a:t>Overcoming the Language Barrier</a:t>
            </a:r>
          </a:p>
        </p:txBody>
      </p:sp>
    </p:spTree>
    <p:extLst>
      <p:ext uri="{BB962C8B-B14F-4D97-AF65-F5344CB8AC3E}">
        <p14:creationId xmlns:p14="http://schemas.microsoft.com/office/powerpoint/2010/main" val="3922534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100"/>
                                        <p:tgtEl>
                                          <p:spTgt spid="1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CA00E13-B116-6276-E8D0-6E60F85D5B02}"/>
              </a:ext>
            </a:extLst>
          </p:cNvPr>
          <p:cNvGraphicFramePr>
            <a:graphicFrameLocks noGrp="1"/>
          </p:cNvGraphicFramePr>
          <p:nvPr>
            <p:extLst>
              <p:ext uri="{D42A27DB-BD31-4B8C-83A1-F6EECF244321}">
                <p14:modId xmlns:p14="http://schemas.microsoft.com/office/powerpoint/2010/main" val="4122979230"/>
              </p:ext>
            </p:extLst>
          </p:nvPr>
        </p:nvGraphicFramePr>
        <p:xfrm>
          <a:off x="1396308" y="1219200"/>
          <a:ext cx="4318856" cy="4602480"/>
        </p:xfrm>
        <a:graphic>
          <a:graphicData uri="http://schemas.openxmlformats.org/drawingml/2006/table">
            <a:tbl>
              <a:tblPr>
                <a:effectLst>
                  <a:outerShdw blurRad="50800" dist="38100" dir="2700000" algn="tl" rotWithShape="0">
                    <a:prstClr val="black">
                      <a:alpha val="40000"/>
                    </a:prstClr>
                  </a:outerShdw>
                </a:effectLst>
              </a:tblPr>
              <a:tblGrid>
                <a:gridCol w="4318856">
                  <a:extLst>
                    <a:ext uri="{9D8B030D-6E8A-4147-A177-3AD203B41FA5}">
                      <a16:colId xmlns:a16="http://schemas.microsoft.com/office/drawing/2014/main" val="267285486"/>
                    </a:ext>
                  </a:extLst>
                </a:gridCol>
              </a:tblGrid>
              <a:tr h="1168400">
                <a:tc>
                  <a:txBody>
                    <a:bodyPr/>
                    <a:lstStyle/>
                    <a:p>
                      <a:r>
                        <a:rPr lang="en-US" sz="1700" dirty="0">
                          <a:solidFill>
                            <a:schemeClr val="tx1"/>
                          </a:solidFill>
                          <a:effectLst/>
                          <a:latin typeface="Helvetica Neue" panose="02000503000000020004" pitchFamily="2" charset="0"/>
                        </a:rPr>
                        <a:t>Background: Little population-based data exist about adults with primary nephrotic syndrome.</a:t>
                      </a:r>
                    </a:p>
                    <a:p>
                      <a:endParaRPr lang="en-US" sz="1700" dirty="0">
                        <a:solidFill>
                          <a:schemeClr val="tx1"/>
                        </a:solidFill>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00739792"/>
                  </a:ext>
                </a:extLst>
              </a:tr>
              <a:tr h="1247204">
                <a:tc>
                  <a:txBody>
                    <a:bodyPr/>
                    <a:lstStyle/>
                    <a:p>
                      <a:r>
                        <a:rPr lang="en-US" sz="1700" dirty="0">
                          <a:solidFill>
                            <a:schemeClr val="tx1"/>
                          </a:solidFill>
                          <a:effectLst/>
                          <a:latin typeface="Helvetica Neue" panose="02000503000000020004" pitchFamily="2" charset="0"/>
                        </a:rPr>
                        <a:t>Nephrologists reviewed medical records for clinical presentation, laboratory findings, and biopsy results to confirm primary nephrotic syndrome and assigned etiology.</a:t>
                      </a:r>
                      <a:endParaRPr lang="en-US" sz="1700" dirty="0">
                        <a:solidFill>
                          <a:schemeClr val="tx1"/>
                        </a:solidFill>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72324"/>
                  </a:ext>
                </a:extLst>
              </a:tr>
              <a:tr h="1930400">
                <a:tc>
                  <a:txBody>
                    <a:bodyPr/>
                    <a:lstStyle/>
                    <a:p>
                      <a:r>
                        <a:rPr lang="en-US" sz="1700" dirty="0">
                          <a:solidFill>
                            <a:schemeClr val="tx1"/>
                          </a:solidFill>
                          <a:effectLst/>
                          <a:latin typeface="Helvetica Neue" panose="02000503000000020004" pitchFamily="2" charset="0"/>
                        </a:rPr>
                        <a:t>We identified a 1:100 time-matched cohort of adults without diabetes, diagnosed nephrotic syndrome, or proteinuria as controls to compare rates of ESKD, cardiovascular outcomes, and death through 2014, using multivariable Cox regression.</a:t>
                      </a:r>
                      <a:endParaRPr lang="en-US" sz="1700" dirty="0">
                        <a:solidFill>
                          <a:schemeClr val="tx1"/>
                        </a:solidFill>
                        <a:effectLst/>
                      </a:endParaRPr>
                    </a:p>
                  </a:txBody>
                  <a:tcPr marL="76200" marR="76200" marT="76200" marB="762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28587611"/>
                  </a:ext>
                </a:extLst>
              </a:tr>
            </a:tbl>
          </a:graphicData>
        </a:graphic>
      </p:graphicFrame>
      <p:sp>
        <p:nvSpPr>
          <p:cNvPr id="22" name="TextBox 21">
            <a:extLst>
              <a:ext uri="{FF2B5EF4-FFF2-40B4-BE49-F238E27FC236}">
                <a16:creationId xmlns:a16="http://schemas.microsoft.com/office/drawing/2014/main" id="{C08E05E1-B37F-28C9-8ADF-2C3415F2F69A}"/>
              </a:ext>
            </a:extLst>
          </p:cNvPr>
          <p:cNvSpPr txBox="1"/>
          <p:nvPr/>
        </p:nvSpPr>
        <p:spPr>
          <a:xfrm>
            <a:off x="1835990" y="866445"/>
            <a:ext cx="3148350" cy="369332"/>
          </a:xfrm>
          <a:prstGeom prst="rect">
            <a:avLst/>
          </a:prstGeom>
          <a:noFill/>
        </p:spPr>
        <p:txBody>
          <a:bodyPr wrap="square" rtlCol="0">
            <a:spAutoFit/>
          </a:bodyPr>
          <a:lstStyle/>
          <a:p>
            <a:pPr algn="ctr"/>
            <a:r>
              <a:rPr lang="en-US" dirty="0">
                <a:latin typeface="+mn-lt"/>
              </a:rPr>
              <a:t>Source (PMID </a:t>
            </a:r>
            <a:r>
              <a:rPr lang="en-US" dirty="0">
                <a:solidFill>
                  <a:srgbClr val="000000"/>
                </a:solidFill>
                <a:latin typeface="+mn-lt"/>
              </a:rPr>
              <a:t>34362836</a:t>
            </a:r>
            <a:r>
              <a:rPr lang="en-US" dirty="0">
                <a:latin typeface="+mn-lt"/>
              </a:rPr>
              <a:t>)</a:t>
            </a:r>
          </a:p>
        </p:txBody>
      </p:sp>
    </p:spTree>
    <p:extLst>
      <p:ext uri="{BB962C8B-B14F-4D97-AF65-F5344CB8AC3E}">
        <p14:creationId xmlns:p14="http://schemas.microsoft.com/office/powerpoint/2010/main" val="4208587100"/>
      </p:ext>
    </p:extLst>
  </p:cSld>
  <p:clrMapOvr>
    <a:masterClrMapping/>
  </p:clrMapOvr>
</p:sld>
</file>

<file path=ppt/theme/theme1.xml><?xml version="1.0" encoding="utf-8"?>
<a:theme xmlns:a="http://schemas.openxmlformats.org/drawingml/2006/main" name="Content Slide- Master">
  <a:themeElements>
    <a:clrScheme name="New YSM Webcolors- 1-12-2020">
      <a:dk1>
        <a:srgbClr val="000000"/>
      </a:dk1>
      <a:lt1>
        <a:srgbClr val="FFFFFF"/>
      </a:lt1>
      <a:dk2>
        <a:srgbClr val="224570"/>
      </a:dk2>
      <a:lt2>
        <a:srgbClr val="E7E6E6"/>
      </a:lt2>
      <a:accent1>
        <a:srgbClr val="1271E3"/>
      </a:accent1>
      <a:accent2>
        <a:srgbClr val="E96051"/>
      </a:accent2>
      <a:accent3>
        <a:srgbClr val="71939C"/>
      </a:accent3>
      <a:accent4>
        <a:srgbClr val="444C57"/>
      </a:accent4>
      <a:accent5>
        <a:srgbClr val="FFB833"/>
      </a:accent5>
      <a:accent6>
        <a:srgbClr val="3BB3E5"/>
      </a:accent6>
      <a:hlink>
        <a:srgbClr val="4B617C"/>
      </a:hlink>
      <a:folHlink>
        <a:srgbClr val="B3E7F8"/>
      </a:folHlink>
    </a:clrScheme>
    <a:fontScheme name="Custom 2">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solidFill>
              <a:schemeClr val="tx2"/>
            </a:solidFill>
            <a:latin typeface="+mn-lt"/>
          </a:defRPr>
        </a:defPPr>
      </a:lstStyle>
    </a:txDef>
  </a:objectDefaults>
  <a:extraClrSchemeLst/>
  <a:extLst>
    <a:ext uri="{05A4C25C-085E-4340-85A3-A5531E510DB2}">
      <thm15:themeFamily xmlns:thm15="http://schemas.microsoft.com/office/thememl/2012/main" name="Presentation26" id="{AE23C7B2-4889-7143-91C7-C9D076B9C18C}" vid="{D5584349-9AC3-0947-BF6C-B9243D998C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 YSM Webcolors- 1-12-2020">
    <a:dk1>
      <a:srgbClr val="000000"/>
    </a:dk1>
    <a:lt1>
      <a:srgbClr val="FFFFFF"/>
    </a:lt1>
    <a:dk2>
      <a:srgbClr val="224570"/>
    </a:dk2>
    <a:lt2>
      <a:srgbClr val="E7E6E6"/>
    </a:lt2>
    <a:accent1>
      <a:srgbClr val="1271E3"/>
    </a:accent1>
    <a:accent2>
      <a:srgbClr val="E96051"/>
    </a:accent2>
    <a:accent3>
      <a:srgbClr val="71939C"/>
    </a:accent3>
    <a:accent4>
      <a:srgbClr val="444C57"/>
    </a:accent4>
    <a:accent5>
      <a:srgbClr val="FFB833"/>
    </a:accent5>
    <a:accent6>
      <a:srgbClr val="3BB3E5"/>
    </a:accent6>
    <a:hlink>
      <a:srgbClr val="4B617C"/>
    </a:hlink>
    <a:folHlink>
      <a:srgbClr val="B3E7F8"/>
    </a:folHlink>
  </a:clrScheme>
</a:themeOverride>
</file>

<file path=ppt/theme/themeOverride2.xml><?xml version="1.0" encoding="utf-8"?>
<a:themeOverride xmlns:a="http://schemas.openxmlformats.org/drawingml/2006/main">
  <a:clrScheme name="New YSM Webcolors- 1-12-2020">
    <a:dk1>
      <a:srgbClr val="000000"/>
    </a:dk1>
    <a:lt1>
      <a:srgbClr val="FFFFFF"/>
    </a:lt1>
    <a:dk2>
      <a:srgbClr val="224570"/>
    </a:dk2>
    <a:lt2>
      <a:srgbClr val="E7E6E6"/>
    </a:lt2>
    <a:accent1>
      <a:srgbClr val="1271E3"/>
    </a:accent1>
    <a:accent2>
      <a:srgbClr val="E96051"/>
    </a:accent2>
    <a:accent3>
      <a:srgbClr val="71939C"/>
    </a:accent3>
    <a:accent4>
      <a:srgbClr val="444C57"/>
    </a:accent4>
    <a:accent5>
      <a:srgbClr val="FFB833"/>
    </a:accent5>
    <a:accent6>
      <a:srgbClr val="3BB3E5"/>
    </a:accent6>
    <a:hlink>
      <a:srgbClr val="4B617C"/>
    </a:hlink>
    <a:folHlink>
      <a:srgbClr val="B3E7F8"/>
    </a:folHlink>
  </a:clrScheme>
</a:themeOverride>
</file>

<file path=docProps/app.xml><?xml version="1.0" encoding="utf-8"?>
<Properties xmlns="http://schemas.openxmlformats.org/officeDocument/2006/extended-properties" xmlns:vt="http://schemas.openxmlformats.org/officeDocument/2006/docPropsVTypes">
  <Template/>
  <TotalTime>53087</TotalTime>
  <Words>4176</Words>
  <Application>Microsoft Macintosh PowerPoint</Application>
  <PresentationFormat>Widescreen</PresentationFormat>
  <Paragraphs>471</Paragraphs>
  <Slides>53</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American Typewriter</vt:lpstr>
      <vt:lpstr>Andale Mono</vt:lpstr>
      <vt:lpstr>Arial</vt:lpstr>
      <vt:lpstr>Calibri</vt:lpstr>
      <vt:lpstr>Courier New</vt:lpstr>
      <vt:lpstr>Georgia</vt:lpstr>
      <vt:lpstr>Helvetica Neue</vt:lpstr>
      <vt:lpstr>Microsoft Sans Serif</vt:lpstr>
      <vt:lpstr>Proxima Nova Regular</vt:lpstr>
      <vt:lpstr>Times New Roman</vt:lpstr>
      <vt:lpstr>YaleNew</vt:lpstr>
      <vt:lpstr>Content Slide- Master</vt:lpstr>
      <vt:lpstr>The Plain Language Adaptation of Biomedical Abstracts (PLABA) track @ TREC</vt:lpstr>
      <vt:lpstr>PowerPoint Presentation</vt:lpstr>
      <vt:lpstr>PowerPoint Presentation</vt:lpstr>
      <vt:lpstr>Health Literacy</vt:lpstr>
      <vt:lpstr>“Cyberchondria”</vt:lpstr>
      <vt:lpstr>PowerPoint Presentation</vt:lpstr>
      <vt:lpstr>PowerPoint Presentation</vt:lpstr>
      <vt:lpstr>Overcoming the Language Barrier</vt:lpstr>
      <vt:lpstr>PowerPoint Presentation</vt:lpstr>
      <vt:lpstr>PowerPoint Presentation</vt:lpstr>
      <vt:lpstr>Plain Language Adaptation</vt:lpstr>
      <vt:lpstr>PowerPoint Presentation</vt:lpstr>
      <vt:lpstr>PowerPoint Presentation</vt:lpstr>
      <vt:lpstr>Annotator Guidelines</vt:lpstr>
      <vt:lpstr>Annotator Guidelines</vt:lpstr>
      <vt:lpstr>PowerPoint Presentation</vt:lpstr>
      <vt:lpstr>PowerPoint Presentation</vt:lpstr>
      <vt:lpstr>PowerPoint Presentation</vt:lpstr>
      <vt:lpstr>PowerPoint Presentation</vt:lpstr>
      <vt:lpstr>PowerPoint Presentation</vt:lpstr>
      <vt:lpstr>Automatic Evaluation</vt:lpstr>
      <vt:lpstr>Test data</vt:lpstr>
      <vt:lpstr>Four-fold references</vt:lpstr>
      <vt:lpstr>Manual Evaluation</vt:lpstr>
      <vt:lpstr>Handling document-level submissions</vt:lpstr>
      <vt:lpstr>Handling document-level submissions</vt:lpstr>
      <vt:lpstr>Handling document-level submissions</vt:lpstr>
      <vt:lpstr>PowerPoint Presentation</vt:lpstr>
      <vt:lpstr>PLABA_base_1: GPT-3.5, zero-shot, autoregressive</vt:lpstr>
      <vt:lpstr>PLABA_base_2</vt:lpstr>
      <vt:lpstr>Teams</vt:lpstr>
      <vt:lpstr>Submissions</vt:lpstr>
      <vt:lpstr>PowerPoint Presentation</vt:lpstr>
      <vt:lpstr>Results Summary</vt:lpstr>
      <vt:lpstr>Manual evaluation</vt:lpstr>
      <vt:lpstr>PLABA_base_1 (GPT-3.5 zero-shot autoregressive)</vt:lpstr>
      <vt:lpstr>PLABA_base_1 (GPT-3.5 zero-shot autoregressive)</vt:lpstr>
      <vt:lpstr>PLABA_base_1 (GPT-3.5 zero-shot autoregressive)</vt:lpstr>
      <vt:lpstr>PLABA_base_1 hallucination and inaccuracy</vt:lpstr>
      <vt:lpstr>PLABA_base_3 (Falcon 7B zero-shot document-level)</vt:lpstr>
      <vt:lpstr>PowerPoint Presentation</vt:lpstr>
      <vt:lpstr>Manual evaluations vs. SARI</vt:lpstr>
      <vt:lpstr>Manual evaluations vs. SARI (huggingface)</vt:lpstr>
      <vt:lpstr>Manual evaluations vs. BLEU</vt:lpstr>
      <vt:lpstr>Manual evaluations vs. ROUGE-1</vt:lpstr>
      <vt:lpstr>Manual evaluations vs. ROUGE-2</vt:lpstr>
      <vt:lpstr>Manual evaluations vs. ROUGE-L</vt:lpstr>
      <vt:lpstr>Manual evaluations vs. SAMSA</vt:lpstr>
      <vt:lpstr>Manual evaluations vs. BERTScore</vt:lpstr>
      <vt:lpstr>Summary of manual vs. automatic correlations</vt:lpstr>
      <vt:lpstr>PowerPoint Presentation</vt:lpstr>
      <vt:lpstr>PLABA 2024 @ TREC</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Maturo, Laura</dc:creator>
  <cp:lastModifiedBy>Ondov, Brian</cp:lastModifiedBy>
  <cp:revision>1296</cp:revision>
  <cp:lastPrinted>2020-06-12T14:24:39Z</cp:lastPrinted>
  <dcterms:created xsi:type="dcterms:W3CDTF">2020-01-12T16:52:19Z</dcterms:created>
  <dcterms:modified xsi:type="dcterms:W3CDTF">2024-09-09T23:13:28Z</dcterms:modified>
</cp:coreProperties>
</file>